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5" r:id="rId7"/>
    <p:sldId id="266" r:id="rId8"/>
    <p:sldId id="267" r:id="rId9"/>
    <p:sldId id="268" r:id="rId10"/>
    <p:sldId id="269" r:id="rId11"/>
    <p:sldId id="270" r:id="rId12"/>
    <p:sldId id="262"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1A29596-8207-44D6-88FC-6845F4BB09FC}" type="datetimeFigureOut">
              <a:rPr lang="en-US" smtClean="0"/>
              <a:t>11/24/2020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199870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A29596-8207-44D6-88FC-6845F4BB09FC}"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172160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1A29596-8207-44D6-88FC-6845F4BB09F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148061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1A29596-8207-44D6-88FC-6845F4BB09F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933070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29596-8207-44D6-88FC-6845F4BB09F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3463205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A29596-8207-44D6-88FC-6845F4BB09FC}"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466265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A29596-8207-44D6-88FC-6845F4BB09FC}" type="datetimeFigureOut">
              <a:rPr lang="en-US" smtClean="0"/>
              <a:t>11/24/2020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2143220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1A29596-8207-44D6-88FC-6845F4BB09F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3380639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1A29596-8207-44D6-88FC-6845F4BB09F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316387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A29596-8207-44D6-88FC-6845F4BB09F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269800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29596-8207-44D6-88FC-6845F4BB09F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377750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A29596-8207-44D6-88FC-6845F4BB09FC}"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193085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A29596-8207-44D6-88FC-6845F4BB09FC}"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222249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A29596-8207-44D6-88FC-6845F4BB09FC}"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348605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29596-8207-44D6-88FC-6845F4BB09FC}"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230948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A29596-8207-44D6-88FC-6845F4BB09FC}"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147116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A29596-8207-44D6-88FC-6845F4BB09FC}"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C81452-7BC9-4B9B-8D1F-B4DB8316B3F4}" type="slidenum">
              <a:rPr lang="en-US" smtClean="0"/>
              <a:t>‹#›</a:t>
            </a:fld>
            <a:endParaRPr lang="en-US"/>
          </a:p>
        </p:txBody>
      </p:sp>
    </p:spTree>
    <p:extLst>
      <p:ext uri="{BB962C8B-B14F-4D97-AF65-F5344CB8AC3E}">
        <p14:creationId xmlns:p14="http://schemas.microsoft.com/office/powerpoint/2010/main" val="55142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1A29596-8207-44D6-88FC-6845F4BB09FC}" type="datetimeFigureOut">
              <a:rPr lang="en-US" smtClean="0"/>
              <a:t>11/24/2020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0C81452-7BC9-4B9B-8D1F-B4DB8316B3F4}" type="slidenum">
              <a:rPr lang="en-US" smtClean="0"/>
              <a:t>‹#›</a:t>
            </a:fld>
            <a:endParaRPr lang="en-US"/>
          </a:p>
        </p:txBody>
      </p:sp>
    </p:spTree>
    <p:extLst>
      <p:ext uri="{BB962C8B-B14F-4D97-AF65-F5344CB8AC3E}">
        <p14:creationId xmlns:p14="http://schemas.microsoft.com/office/powerpoint/2010/main" val="19387521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panjan.navam@gmail.com" TargetMode="External"/><Relationship Id="rId2" Type="http://schemas.openxmlformats.org/officeDocument/2006/relationships/hyperlink" Target="mailto:Aluwihare.margo@gmail.com"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779" y="2270115"/>
            <a:ext cx="3278779" cy="3226526"/>
          </a:xfrm>
          <a:prstGeom prst="rect">
            <a:avLst/>
          </a:prstGeom>
        </p:spPr>
      </p:pic>
      <p:pic>
        <p:nvPicPr>
          <p:cNvPr id="4" name="Picture 3">
            <a:extLst>
              <a:ext uri="{FF2B5EF4-FFF2-40B4-BE49-F238E27FC236}">
                <a16:creationId xmlns:a16="http://schemas.microsoft.com/office/drawing/2014/main" id="{00000000-0008-0000-0000-00000700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291" y="856506"/>
            <a:ext cx="5621384" cy="6001494"/>
          </a:xfrm>
          <a:prstGeom prst="rect">
            <a:avLst/>
          </a:prstGeom>
        </p:spPr>
      </p:pic>
      <p:sp>
        <p:nvSpPr>
          <p:cNvPr id="7" name="TextBox 6"/>
          <p:cNvSpPr txBox="1"/>
          <p:nvPr/>
        </p:nvSpPr>
        <p:spPr>
          <a:xfrm>
            <a:off x="551905" y="5419306"/>
            <a:ext cx="5368835" cy="1200329"/>
          </a:xfrm>
          <a:prstGeom prst="rect">
            <a:avLst/>
          </a:prstGeom>
          <a:noFill/>
        </p:spPr>
        <p:txBody>
          <a:bodyPr wrap="square" rtlCol="0">
            <a:spAutoFit/>
          </a:bodyPr>
          <a:lstStyle/>
          <a:p>
            <a:r>
              <a:rPr lang="en-US" dirty="0" smtClean="0">
                <a:solidFill>
                  <a:schemeClr val="accent1"/>
                </a:solidFill>
              </a:rPr>
              <a:t>A personal protective equipment range from high quality face masks, surgical &amp; isolation gowns, protective suits to gloves, face shields, bouffant caps, beard covers &amp; shoe covers</a:t>
            </a:r>
            <a:endParaRPr lang="en-US" dirty="0">
              <a:solidFill>
                <a:schemeClr val="accent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241" y="2449435"/>
            <a:ext cx="1430814" cy="2815635"/>
          </a:xfrm>
          <a:prstGeom prst="rect">
            <a:avLst/>
          </a:prstGeom>
        </p:spPr>
      </p:pic>
      <p:sp>
        <p:nvSpPr>
          <p:cNvPr id="10" name="TextBox 9"/>
          <p:cNvSpPr txBox="1"/>
          <p:nvPr/>
        </p:nvSpPr>
        <p:spPr>
          <a:xfrm>
            <a:off x="2011679" y="856506"/>
            <a:ext cx="4075611"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Tree>
    <p:extLst>
      <p:ext uri="{BB962C8B-B14F-4D97-AF65-F5344CB8AC3E}">
        <p14:creationId xmlns:p14="http://schemas.microsoft.com/office/powerpoint/2010/main" val="3793211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21099" y="532827"/>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6" name="Rectangle 5"/>
          <p:cNvSpPr/>
          <p:nvPr/>
        </p:nvSpPr>
        <p:spPr>
          <a:xfrm>
            <a:off x="390965" y="6376873"/>
            <a:ext cx="11305138" cy="369332"/>
          </a:xfrm>
          <a:prstGeom prst="rect">
            <a:avLst/>
          </a:prstGeom>
          <a:solidFill>
            <a:schemeClr val="tx2">
              <a:lumMod val="20000"/>
              <a:lumOff val="80000"/>
            </a:schemeClr>
          </a:solidFill>
        </p:spPr>
        <p:txBody>
          <a:bodyPr wrap="square">
            <a:spAutoFit/>
          </a:bodyPr>
          <a:lstStyle/>
          <a:p>
            <a:pPr algn="ctr">
              <a:tabLst>
                <a:tab pos="2971800" algn="ctr"/>
                <a:tab pos="5943600" algn="r"/>
              </a:tabLst>
            </a:pPr>
            <a:r>
              <a:rPr lang="en-US" dirty="0" smtClean="0">
                <a:latin typeface="Calibri" panose="020F0502020204030204" pitchFamily="34" charset="0"/>
                <a:ea typeface="DengXian" panose="02010600030101010101" pitchFamily="2" charset="-122"/>
                <a:cs typeface="Times New Roman" panose="02020603050405020304" pitchFamily="18" charset="0"/>
              </a:rPr>
              <a:t>ISO 13485</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7" name="TextBox 6"/>
          <p:cNvSpPr txBox="1"/>
          <p:nvPr/>
        </p:nvSpPr>
        <p:spPr>
          <a:xfrm>
            <a:off x="6902447" y="5638184"/>
            <a:ext cx="4764746" cy="584775"/>
          </a:xfrm>
          <a:prstGeom prst="rect">
            <a:avLst/>
          </a:prstGeom>
          <a:solidFill>
            <a:srgbClr val="C00000"/>
          </a:solidFill>
        </p:spPr>
        <p:txBody>
          <a:bodyPr wrap="square" rtlCol="0">
            <a:spAutoFit/>
          </a:bodyPr>
          <a:lstStyle/>
          <a:p>
            <a:pPr algn="ctr"/>
            <a:r>
              <a:rPr lang="en-US" sz="1600" dirty="0" smtClean="0">
                <a:solidFill>
                  <a:schemeClr val="bg1"/>
                </a:solidFill>
              </a:rPr>
              <a:t>Please refer individual itemized specs sheet for more information on product &amp; pricing</a:t>
            </a:r>
            <a:endParaRPr lang="en-US" sz="1600" dirty="0">
              <a:solidFill>
                <a:schemeClr val="bg1"/>
              </a:solidFill>
            </a:endParaRPr>
          </a:p>
        </p:txBody>
      </p:sp>
      <p:sp>
        <p:nvSpPr>
          <p:cNvPr id="8" name="Title 1"/>
          <p:cNvSpPr>
            <a:spLocks noGrp="1"/>
          </p:cNvSpPr>
          <p:nvPr>
            <p:ph type="title"/>
          </p:nvPr>
        </p:nvSpPr>
        <p:spPr>
          <a:xfrm>
            <a:off x="388186" y="2373955"/>
            <a:ext cx="8654232" cy="2217626"/>
          </a:xfrm>
        </p:spPr>
        <p:txBody>
          <a:bodyPr/>
          <a:lstStyle/>
          <a:p>
            <a:r>
              <a:rPr lang="en-US" sz="2400" b="1" dirty="0" smtClean="0">
                <a:solidFill>
                  <a:schemeClr val="tx1"/>
                </a:solidFill>
              </a:rPr>
              <a:t>Shoe covers &amp; boot covers</a:t>
            </a:r>
            <a:br>
              <a:rPr lang="en-US" sz="2400" b="1" dirty="0" smtClean="0">
                <a:solidFill>
                  <a:schemeClr val="tx1"/>
                </a:solidFill>
              </a:rPr>
            </a:br>
            <a:r>
              <a:rPr lang="en-US" sz="2400" dirty="0" smtClean="0">
                <a:solidFill>
                  <a:schemeClr val="tx1"/>
                </a:solidFill>
              </a:rPr>
              <a:t>In PP (Polypropylene – biodegradable) and CPE</a:t>
            </a:r>
            <a:r>
              <a:rPr lang="en-US" sz="1800" dirty="0" smtClean="0">
                <a:solidFill>
                  <a:schemeClr val="tx1"/>
                </a:solidFill>
              </a:rPr>
              <a:t/>
            </a:r>
            <a:br>
              <a:rPr lang="en-US" sz="1800" dirty="0" smtClean="0">
                <a:solidFill>
                  <a:schemeClr val="tx1"/>
                </a:solidFill>
              </a:rPr>
            </a:br>
            <a:r>
              <a:rPr lang="en-US" sz="1800" dirty="0" smtClean="0">
                <a:solidFill>
                  <a:schemeClr val="tx1"/>
                </a:solidFill>
              </a:rPr>
              <a:t>* 	Size 17 x 41 cm (US Size 46) &amp; 15 x 38 cm </a:t>
            </a:r>
            <a:br>
              <a:rPr lang="en-US" sz="1800" dirty="0" smtClean="0">
                <a:solidFill>
                  <a:schemeClr val="tx1"/>
                </a:solidFill>
              </a:rPr>
            </a:br>
            <a:r>
              <a:rPr lang="en-US" sz="1800" dirty="0" smtClean="0">
                <a:solidFill>
                  <a:schemeClr val="tx1"/>
                </a:solidFill>
              </a:rPr>
              <a:t>* 	Available in PP blue spun bound in 30 </a:t>
            </a:r>
            <a:r>
              <a:rPr lang="en-US" sz="1800" dirty="0" err="1" smtClean="0">
                <a:solidFill>
                  <a:schemeClr val="tx1"/>
                </a:solidFill>
              </a:rPr>
              <a:t>gsm</a:t>
            </a:r>
            <a:r>
              <a:rPr lang="en-US" sz="1800" dirty="0" smtClean="0">
                <a:solidFill>
                  <a:schemeClr val="tx1"/>
                </a:solidFill>
              </a:rPr>
              <a:t> &amp; CPE</a:t>
            </a:r>
            <a:br>
              <a:rPr lang="en-US" sz="1800" dirty="0" smtClean="0">
                <a:solidFill>
                  <a:schemeClr val="tx1"/>
                </a:solidFill>
              </a:rPr>
            </a:br>
            <a:r>
              <a:rPr lang="en-US" sz="1800" dirty="0" smtClean="0">
                <a:solidFill>
                  <a:schemeClr val="tx1"/>
                </a:solidFill>
              </a:rPr>
              <a:t>* 	I layer – </a:t>
            </a:r>
            <a:br>
              <a:rPr lang="en-US" sz="1800" dirty="0" smtClean="0">
                <a:solidFill>
                  <a:schemeClr val="tx1"/>
                </a:solidFill>
              </a:rPr>
            </a:br>
            <a:r>
              <a:rPr lang="en-US" sz="1800" dirty="0" smtClean="0">
                <a:solidFill>
                  <a:schemeClr val="tx1"/>
                </a:solidFill>
              </a:rPr>
              <a:t>* 	Machine made to the highest standards</a:t>
            </a:r>
            <a:br>
              <a:rPr lang="en-US" sz="1800" dirty="0" smtClean="0">
                <a:solidFill>
                  <a:schemeClr val="tx1"/>
                </a:solidFill>
              </a:rPr>
            </a:br>
            <a:endParaRPr lang="en-US" sz="1800" dirty="0">
              <a:solidFill>
                <a:schemeClr val="tx1"/>
              </a:solidFill>
            </a:endParaRPr>
          </a:p>
        </p:txBody>
      </p:sp>
      <p:grpSp>
        <p:nvGrpSpPr>
          <p:cNvPr id="9" name="Group 8"/>
          <p:cNvGrpSpPr/>
          <p:nvPr/>
        </p:nvGrpSpPr>
        <p:grpSpPr>
          <a:xfrm>
            <a:off x="8516984" y="2373955"/>
            <a:ext cx="3109698" cy="1976437"/>
            <a:chOff x="0" y="0"/>
            <a:chExt cx="2762249" cy="2071687"/>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62249" cy="2071687"/>
            </a:xfrm>
            <a:prstGeom prst="rect">
              <a:avLst/>
            </a:prstGeom>
          </p:spPr>
        </p:pic>
        <p:sp>
          <p:nvSpPr>
            <p:cNvPr id="11" name="TextBox 3"/>
            <p:cNvSpPr txBox="1"/>
            <p:nvPr/>
          </p:nvSpPr>
          <p:spPr>
            <a:xfrm>
              <a:off x="809625" y="1757363"/>
              <a:ext cx="1609725" cy="2667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This is a US</a:t>
              </a:r>
              <a:r>
                <a:rPr lang="en-US" sz="1100" baseline="0"/>
                <a:t> size 46 shoe</a:t>
              </a:r>
              <a:endParaRPr lang="en-US" sz="1100"/>
            </a:p>
          </p:txBody>
        </p:sp>
      </p:grpSp>
      <p:pic>
        <p:nvPicPr>
          <p:cNvPr id="12" name="Picture 11" descr="PE Disposable Shoe Covers"/>
          <p:cNvPicPr/>
          <p:nvPr/>
        </p:nvPicPr>
        <p:blipFill>
          <a:blip r:embed="rId3">
            <a:extLst>
              <a:ext uri="{28A0092B-C50C-407E-A947-70E740481C1C}">
                <a14:useLocalDpi xmlns:a14="http://schemas.microsoft.com/office/drawing/2010/main" val="0"/>
              </a:ext>
            </a:extLst>
          </a:blip>
          <a:srcRect/>
          <a:stretch>
            <a:fillRect/>
          </a:stretch>
        </p:blipFill>
        <p:spPr bwMode="auto">
          <a:xfrm>
            <a:off x="1055837" y="4304958"/>
            <a:ext cx="3076575" cy="2047874"/>
          </a:xfrm>
          <a:prstGeom prst="rect">
            <a:avLst/>
          </a:prstGeom>
          <a:noFill/>
          <a:ln>
            <a:noFill/>
          </a:ln>
        </p:spPr>
      </p:pic>
    </p:spTree>
    <p:extLst>
      <p:ext uri="{BB962C8B-B14F-4D97-AF65-F5344CB8AC3E}">
        <p14:creationId xmlns:p14="http://schemas.microsoft.com/office/powerpoint/2010/main" val="116356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21099" y="532827"/>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6" name="Rectangle 5"/>
          <p:cNvSpPr/>
          <p:nvPr/>
        </p:nvSpPr>
        <p:spPr>
          <a:xfrm>
            <a:off x="390965" y="6376873"/>
            <a:ext cx="11305138" cy="369332"/>
          </a:xfrm>
          <a:prstGeom prst="rect">
            <a:avLst/>
          </a:prstGeom>
          <a:solidFill>
            <a:schemeClr val="tx2">
              <a:lumMod val="20000"/>
              <a:lumOff val="80000"/>
            </a:schemeClr>
          </a:solidFill>
        </p:spPr>
        <p:txBody>
          <a:bodyPr wrap="square">
            <a:spAutoFit/>
          </a:bodyPr>
          <a:lstStyle/>
          <a:p>
            <a:pPr algn="ctr">
              <a:tabLst>
                <a:tab pos="2971800" algn="ctr"/>
                <a:tab pos="5943600" algn="r"/>
              </a:tabLst>
            </a:pPr>
            <a:r>
              <a:rPr lang="en-US" dirty="0" smtClean="0">
                <a:latin typeface="Calibri" panose="020F0502020204030204" pitchFamily="34" charset="0"/>
                <a:ea typeface="DengXian" panose="02010600030101010101" pitchFamily="2" charset="-122"/>
                <a:cs typeface="Times New Roman" panose="02020603050405020304" pitchFamily="18" charset="0"/>
              </a:rPr>
              <a:t>ISO 13485</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7" name="TextBox 6"/>
          <p:cNvSpPr txBox="1"/>
          <p:nvPr/>
        </p:nvSpPr>
        <p:spPr>
          <a:xfrm>
            <a:off x="6902447" y="5638184"/>
            <a:ext cx="4764746" cy="584775"/>
          </a:xfrm>
          <a:prstGeom prst="rect">
            <a:avLst/>
          </a:prstGeom>
          <a:solidFill>
            <a:srgbClr val="C00000"/>
          </a:solidFill>
        </p:spPr>
        <p:txBody>
          <a:bodyPr wrap="square" rtlCol="0">
            <a:spAutoFit/>
          </a:bodyPr>
          <a:lstStyle/>
          <a:p>
            <a:pPr algn="ctr"/>
            <a:r>
              <a:rPr lang="en-US" sz="1600" dirty="0" smtClean="0">
                <a:solidFill>
                  <a:schemeClr val="bg1"/>
                </a:solidFill>
              </a:rPr>
              <a:t>Please refer individual itemized specs sheet for more information on product &amp; pricing</a:t>
            </a:r>
            <a:endParaRPr lang="en-US" sz="1600" dirty="0">
              <a:solidFill>
                <a:schemeClr val="bg1"/>
              </a:solidFill>
            </a:endParaRPr>
          </a:p>
        </p:txBody>
      </p:sp>
      <p:sp>
        <p:nvSpPr>
          <p:cNvPr id="8" name="Title 1"/>
          <p:cNvSpPr>
            <a:spLocks noGrp="1"/>
          </p:cNvSpPr>
          <p:nvPr>
            <p:ph type="title"/>
          </p:nvPr>
        </p:nvSpPr>
        <p:spPr>
          <a:xfrm>
            <a:off x="501235" y="2397442"/>
            <a:ext cx="6500456" cy="1985556"/>
          </a:xfrm>
        </p:spPr>
        <p:txBody>
          <a:bodyPr/>
          <a:lstStyle/>
          <a:p>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Beard covers</a:t>
            </a:r>
            <a:br>
              <a:rPr lang="en-US" sz="2400" b="1" dirty="0" smtClean="0">
                <a:solidFill>
                  <a:schemeClr val="tx1"/>
                </a:solidFill>
              </a:rPr>
            </a:br>
            <a:r>
              <a:rPr lang="en-US" sz="2400" dirty="0" smtClean="0">
                <a:solidFill>
                  <a:schemeClr val="tx1"/>
                </a:solidFill>
              </a:rPr>
              <a:t>In PP (Polypropylene – biodegradable) </a:t>
            </a:r>
            <a:br>
              <a:rPr lang="en-US" sz="2400" dirty="0" smtClean="0">
                <a:solidFill>
                  <a:schemeClr val="tx1"/>
                </a:solidFill>
              </a:rPr>
            </a:br>
            <a:r>
              <a:rPr lang="en-US" sz="1800" dirty="0" smtClean="0">
                <a:solidFill>
                  <a:schemeClr val="tx1"/>
                </a:solidFill>
              </a:rPr>
              <a:t>*	53 cm with one loop or two loops / free size white</a:t>
            </a:r>
            <a:br>
              <a:rPr lang="en-US" sz="1800" dirty="0" smtClean="0">
                <a:solidFill>
                  <a:schemeClr val="tx1"/>
                </a:solidFill>
              </a:rPr>
            </a:br>
            <a:r>
              <a:rPr lang="en-US" sz="1800" dirty="0" smtClean="0">
                <a:solidFill>
                  <a:schemeClr val="tx1"/>
                </a:solidFill>
              </a:rPr>
              <a:t>* 	1 layer</a:t>
            </a:r>
            <a:br>
              <a:rPr lang="en-US" sz="1800" dirty="0" smtClean="0">
                <a:solidFill>
                  <a:schemeClr val="tx1"/>
                </a:solidFill>
              </a:rPr>
            </a:br>
            <a:r>
              <a:rPr lang="en-US" sz="1800" dirty="0" smtClean="0">
                <a:solidFill>
                  <a:schemeClr val="tx1"/>
                </a:solidFill>
              </a:rPr>
              <a:t>*	Spun bound 12 +- 1 </a:t>
            </a:r>
            <a:r>
              <a:rPr lang="en-US" sz="1800" dirty="0" err="1" smtClean="0">
                <a:solidFill>
                  <a:schemeClr val="tx1"/>
                </a:solidFill>
              </a:rPr>
              <a:t>gsm</a:t>
            </a:r>
            <a:r>
              <a:rPr lang="en-US" sz="1800" dirty="0" smtClean="0">
                <a:solidFill>
                  <a:schemeClr val="tx1"/>
                </a:solidFill>
              </a:rPr>
              <a:t/>
            </a:r>
            <a:br>
              <a:rPr lang="en-US" sz="1800" dirty="0" smtClean="0">
                <a:solidFill>
                  <a:schemeClr val="tx1"/>
                </a:solidFill>
              </a:rPr>
            </a:br>
            <a:r>
              <a:rPr lang="en-US" sz="1800" dirty="0" smtClean="0">
                <a:solidFill>
                  <a:schemeClr val="tx1"/>
                </a:solidFill>
              </a:rPr>
              <a:t>* 	Machine made to the highest standards</a:t>
            </a:r>
            <a:br>
              <a:rPr lang="en-US" sz="1800" dirty="0" smtClean="0">
                <a:solidFill>
                  <a:schemeClr val="tx1"/>
                </a:solidFill>
              </a:rPr>
            </a:br>
            <a:endParaRPr lang="en-US" sz="1800" dirty="0">
              <a:solidFill>
                <a:schemeClr val="tx1"/>
              </a:solidFill>
            </a:endParaRPr>
          </a:p>
        </p:txBody>
      </p:sp>
      <p:pic>
        <p:nvPicPr>
          <p:cNvPr id="13" name="Picture 12" descr="https://bastionpacific.com.au/auto/thumbnail/persistent/catalogue_images/products/bnr22331.png?maxheight=705&amp;style=padded&amp;maxwidth=7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9730" y="2825359"/>
            <a:ext cx="2310343" cy="23103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s://bastionpacific.com.au/auto/thumbnail/persistent/catalogue_images/products/doubleloopedbeardcovers.png?maxheight=222&amp;style=cropped&amp;maxwidth=214&amp;pcolor=ffffff&amp;tcolor=none"/>
          <p:cNvPicPr/>
          <p:nvPr/>
        </p:nvPicPr>
        <p:blipFill>
          <a:blip r:embed="rId3">
            <a:extLst>
              <a:ext uri="{28A0092B-C50C-407E-A947-70E740481C1C}">
                <a14:useLocalDpi xmlns:a14="http://schemas.microsoft.com/office/drawing/2010/main" val="0"/>
              </a:ext>
            </a:extLst>
          </a:blip>
          <a:srcRect/>
          <a:stretch>
            <a:fillRect/>
          </a:stretch>
        </p:blipFill>
        <p:spPr bwMode="auto">
          <a:xfrm>
            <a:off x="6701245" y="2952206"/>
            <a:ext cx="2416629" cy="2183496"/>
          </a:xfrm>
          <a:prstGeom prst="rect">
            <a:avLst/>
          </a:prstGeom>
          <a:noFill/>
          <a:ln>
            <a:noFill/>
          </a:ln>
        </p:spPr>
      </p:pic>
    </p:spTree>
    <p:extLst>
      <p:ext uri="{BB962C8B-B14F-4D97-AF65-F5344CB8AC3E}">
        <p14:creationId xmlns:p14="http://schemas.microsoft.com/office/powerpoint/2010/main" val="428964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27268" y="533428"/>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5" name="Title 1"/>
          <p:cNvSpPr>
            <a:spLocks noGrp="1"/>
          </p:cNvSpPr>
          <p:nvPr>
            <p:ph type="title"/>
          </p:nvPr>
        </p:nvSpPr>
        <p:spPr>
          <a:xfrm>
            <a:off x="501235" y="2286000"/>
            <a:ext cx="11194868" cy="2973193"/>
          </a:xfrm>
        </p:spPr>
        <p:txBody>
          <a:bodyPr/>
          <a:lstStyle/>
          <a:p>
            <a:r>
              <a:rPr lang="en-US" sz="2400" dirty="0" smtClean="0">
                <a:solidFill>
                  <a:schemeClr val="tx1"/>
                </a:solidFill>
              </a:rPr>
              <a:t/>
            </a:r>
            <a:br>
              <a:rPr lang="en-US" sz="2400" dirty="0" smtClean="0">
                <a:solidFill>
                  <a:schemeClr val="tx1"/>
                </a:solidFill>
              </a:rPr>
            </a:br>
            <a:r>
              <a:rPr lang="en-US" sz="2000" b="1" dirty="0" smtClean="0">
                <a:solidFill>
                  <a:schemeClr val="tx1"/>
                </a:solidFill>
              </a:rPr>
              <a:t>Prices, Terms &amp; conditions </a:t>
            </a:r>
            <a:br>
              <a:rPr lang="en-US" sz="2000" b="1" dirty="0" smtClean="0">
                <a:solidFill>
                  <a:schemeClr val="tx1"/>
                </a:solidFill>
              </a:rPr>
            </a:br>
            <a:r>
              <a:rPr lang="en-US" sz="2000" dirty="0" smtClean="0">
                <a:solidFill>
                  <a:schemeClr val="tx1"/>
                </a:solidFill>
              </a:rPr>
              <a:t>*	</a:t>
            </a:r>
            <a:r>
              <a:rPr lang="en-US" sz="1600" dirty="0" smtClean="0">
                <a:solidFill>
                  <a:schemeClr val="tx1"/>
                </a:solidFill>
              </a:rPr>
              <a:t>Minimum order quantities apply – refer specs sheets. </a:t>
            </a:r>
            <a:br>
              <a:rPr lang="en-US" sz="1600" dirty="0" smtClean="0">
                <a:solidFill>
                  <a:schemeClr val="tx1"/>
                </a:solidFill>
              </a:rPr>
            </a:br>
            <a:r>
              <a:rPr lang="en-US" sz="1600" dirty="0">
                <a:solidFill>
                  <a:schemeClr val="tx1"/>
                </a:solidFill>
              </a:rPr>
              <a:t>	</a:t>
            </a:r>
            <a:r>
              <a:rPr lang="en-US" sz="1600" dirty="0" smtClean="0">
                <a:solidFill>
                  <a:schemeClr val="tx1"/>
                </a:solidFill>
              </a:rPr>
              <a:t>For orders below MOQ – on stock availability, orders will be processed at quickest lead times, prices 	negotiated and all incoterms discussed with buyer/supplier and terms agreed upon. </a:t>
            </a:r>
            <a:br>
              <a:rPr lang="en-US" sz="1600" dirty="0" smtClean="0">
                <a:solidFill>
                  <a:schemeClr val="tx1"/>
                </a:solidFill>
              </a:rPr>
            </a:br>
            <a:r>
              <a:rPr lang="en-US" sz="1600" dirty="0" smtClean="0">
                <a:solidFill>
                  <a:schemeClr val="tx1"/>
                </a:solidFill>
              </a:rPr>
              <a:t>*	Shipping – by Courier/air or sea freight. If own freight forwarder unavailable, we will use ours and quote net </a:t>
            </a:r>
            <a:br>
              <a:rPr lang="en-US" sz="1600" dirty="0" smtClean="0">
                <a:solidFill>
                  <a:schemeClr val="tx1"/>
                </a:solidFill>
              </a:rPr>
            </a:br>
            <a:r>
              <a:rPr lang="en-US" sz="1600" dirty="0">
                <a:solidFill>
                  <a:schemeClr val="tx1"/>
                </a:solidFill>
              </a:rPr>
              <a:t> </a:t>
            </a:r>
            <a:r>
              <a:rPr lang="en-US" sz="1600" dirty="0" smtClean="0">
                <a:solidFill>
                  <a:schemeClr val="tx1"/>
                </a:solidFill>
              </a:rPr>
              <a:t>       rates obtained from shipping agent. </a:t>
            </a:r>
            <a:br>
              <a:rPr lang="en-US" sz="1600" dirty="0" smtClean="0">
                <a:solidFill>
                  <a:schemeClr val="tx1"/>
                </a:solidFill>
              </a:rPr>
            </a:br>
            <a:r>
              <a:rPr lang="en-US" sz="1600" dirty="0" smtClean="0">
                <a:solidFill>
                  <a:schemeClr val="tx1"/>
                </a:solidFill>
              </a:rPr>
              <a:t>* 	Prices are FOB (Vietnam), shipping/freight charges will be obtained based on order/time limitations and  	shipping can be handled on behalf of client</a:t>
            </a:r>
            <a:br>
              <a:rPr lang="en-US" sz="1600" dirty="0" smtClean="0">
                <a:solidFill>
                  <a:schemeClr val="tx1"/>
                </a:solidFill>
              </a:rPr>
            </a:br>
            <a:r>
              <a:rPr lang="en-US" sz="1600" dirty="0" smtClean="0">
                <a:solidFill>
                  <a:schemeClr val="tx1"/>
                </a:solidFill>
              </a:rPr>
              <a:t>*	30% payment in advance on order (Purchase order), balance 70% on dispatch with freight confirmation or 	LC based on order value</a:t>
            </a:r>
            <a:br>
              <a:rPr lang="en-US" sz="1600" dirty="0" smtClean="0">
                <a:solidFill>
                  <a:schemeClr val="tx1"/>
                </a:solidFill>
              </a:rPr>
            </a:br>
            <a:r>
              <a:rPr lang="en-US" sz="1600" dirty="0" smtClean="0">
                <a:solidFill>
                  <a:schemeClr val="tx1"/>
                </a:solidFill>
              </a:rPr>
              <a:t>*	All certifications and approvals obtained and will be provided on request, check specs sheets</a:t>
            </a:r>
            <a:br>
              <a:rPr lang="en-US" sz="1600" dirty="0" smtClean="0">
                <a:solidFill>
                  <a:schemeClr val="tx1"/>
                </a:solidFill>
              </a:rPr>
            </a:br>
            <a:r>
              <a:rPr lang="en-US" sz="1800" dirty="0" smtClean="0">
                <a:solidFill>
                  <a:schemeClr val="tx1"/>
                </a:solidFill>
              </a:rPr>
              <a:t> </a:t>
            </a:r>
            <a:endParaRPr lang="en-US" sz="1800" dirty="0">
              <a:solidFill>
                <a:schemeClr val="tx1"/>
              </a:solidFill>
            </a:endParaRPr>
          </a:p>
        </p:txBody>
      </p:sp>
      <p:sp>
        <p:nvSpPr>
          <p:cNvPr id="6" name="TextBox 5"/>
          <p:cNvSpPr txBox="1"/>
          <p:nvPr/>
        </p:nvSpPr>
        <p:spPr>
          <a:xfrm>
            <a:off x="501235" y="5415949"/>
            <a:ext cx="10928764" cy="738664"/>
          </a:xfrm>
          <a:prstGeom prst="rect">
            <a:avLst/>
          </a:prstGeom>
          <a:solidFill>
            <a:schemeClr val="tx2">
              <a:lumMod val="20000"/>
              <a:lumOff val="80000"/>
            </a:schemeClr>
          </a:solidFill>
        </p:spPr>
        <p:txBody>
          <a:bodyPr wrap="square" rtlCol="0">
            <a:spAutoFit/>
          </a:bodyPr>
          <a:lstStyle/>
          <a:p>
            <a:pPr algn="ctr"/>
            <a:r>
              <a:rPr lang="en-US" sz="1400" dirty="0" smtClean="0">
                <a:solidFill>
                  <a:schemeClr val="tx2">
                    <a:lumMod val="75000"/>
                  </a:schemeClr>
                </a:solidFill>
              </a:rPr>
              <a:t>Contact : Marguerite Aluwihare</a:t>
            </a:r>
          </a:p>
          <a:p>
            <a:pPr algn="ctr"/>
            <a:r>
              <a:rPr lang="en-US" sz="1400" dirty="0" smtClean="0">
                <a:solidFill>
                  <a:schemeClr val="tx2">
                    <a:lumMod val="75000"/>
                  </a:schemeClr>
                </a:solidFill>
              </a:rPr>
              <a:t>Email – </a:t>
            </a:r>
            <a:r>
              <a:rPr lang="en-US" sz="1400" dirty="0" smtClean="0">
                <a:solidFill>
                  <a:schemeClr val="tx2">
                    <a:lumMod val="75000"/>
                  </a:schemeClr>
                </a:solidFill>
                <a:hlinkClick r:id="rId2"/>
              </a:rPr>
              <a:t>Aluwihare.margo@gmail.com</a:t>
            </a:r>
            <a:r>
              <a:rPr lang="en-US" sz="1400" dirty="0" smtClean="0">
                <a:solidFill>
                  <a:schemeClr val="tx2">
                    <a:lumMod val="75000"/>
                  </a:schemeClr>
                </a:solidFill>
              </a:rPr>
              <a:t>/Marguerite.Aluwihare@net-glo.com</a:t>
            </a:r>
            <a:endParaRPr lang="en-US" sz="1400" dirty="0" smtClean="0">
              <a:solidFill>
                <a:schemeClr val="tx2">
                  <a:lumMod val="75000"/>
                </a:schemeClr>
              </a:solidFill>
            </a:endParaRPr>
          </a:p>
          <a:p>
            <a:pPr algn="ctr"/>
            <a:r>
              <a:rPr lang="en-US" sz="1400" dirty="0" smtClean="0">
                <a:solidFill>
                  <a:schemeClr val="tx2">
                    <a:lumMod val="75000"/>
                  </a:schemeClr>
                </a:solidFill>
              </a:rPr>
              <a:t>Tel : +84 933296202 / +94 776331147 (</a:t>
            </a:r>
            <a:r>
              <a:rPr lang="en-US" sz="1400" dirty="0" err="1" smtClean="0">
                <a:solidFill>
                  <a:schemeClr val="tx2">
                    <a:lumMod val="75000"/>
                  </a:schemeClr>
                </a:solidFill>
              </a:rPr>
              <a:t>whatsapp</a:t>
            </a:r>
            <a:r>
              <a:rPr lang="en-US" sz="1400" dirty="0" smtClean="0">
                <a:solidFill>
                  <a:schemeClr val="tx2">
                    <a:lumMod val="75000"/>
                  </a:schemeClr>
                </a:solidFill>
              </a:rPr>
              <a:t>/</a:t>
            </a:r>
            <a:r>
              <a:rPr lang="en-US" sz="1400" dirty="0" err="1" smtClean="0">
                <a:solidFill>
                  <a:schemeClr val="tx2">
                    <a:lumMod val="75000"/>
                  </a:schemeClr>
                </a:solidFill>
              </a:rPr>
              <a:t>viber</a:t>
            </a:r>
            <a:r>
              <a:rPr lang="en-US" sz="1400" dirty="0" smtClean="0">
                <a:solidFill>
                  <a:schemeClr val="tx2">
                    <a:lumMod val="75000"/>
                  </a:schemeClr>
                </a:solidFill>
              </a:rPr>
              <a:t>)</a:t>
            </a:r>
            <a:endParaRPr lang="en-US" sz="1400" dirty="0">
              <a:solidFill>
                <a:schemeClr val="tx2">
                  <a:lumMod val="75000"/>
                </a:schemeClr>
              </a:solidFill>
            </a:endParaRPr>
          </a:p>
        </p:txBody>
      </p:sp>
      <p:sp>
        <p:nvSpPr>
          <p:cNvPr id="7" name="TextBox 6"/>
          <p:cNvSpPr txBox="1"/>
          <p:nvPr/>
        </p:nvSpPr>
        <p:spPr>
          <a:xfrm>
            <a:off x="501235" y="6308654"/>
            <a:ext cx="10928763" cy="523220"/>
          </a:xfrm>
          <a:prstGeom prst="rect">
            <a:avLst/>
          </a:prstGeom>
          <a:noFill/>
          <a:ln>
            <a:solidFill>
              <a:schemeClr val="accent1"/>
            </a:solidFill>
          </a:ln>
        </p:spPr>
        <p:txBody>
          <a:bodyPr wrap="square" rtlCol="0">
            <a:spAutoFit/>
          </a:bodyPr>
          <a:lstStyle/>
          <a:p>
            <a:pPr algn="ctr"/>
            <a:r>
              <a:rPr lang="en-US" sz="1400" i="1" dirty="0" smtClean="0"/>
              <a:t>In partnership with : </a:t>
            </a:r>
            <a:r>
              <a:rPr lang="en-US" sz="1400" b="1" i="1" dirty="0" err="1" smtClean="0"/>
              <a:t>Navam</a:t>
            </a:r>
            <a:r>
              <a:rPr lang="en-US" sz="1400" b="1" i="1" dirty="0" smtClean="0"/>
              <a:t> Enterprise – </a:t>
            </a:r>
            <a:r>
              <a:rPr lang="en-US" sz="1400" b="1" i="1" dirty="0" err="1" smtClean="0"/>
              <a:t>Panjan</a:t>
            </a:r>
            <a:r>
              <a:rPr lang="en-US" sz="1400" b="1" i="1" dirty="0" smtClean="0"/>
              <a:t> </a:t>
            </a:r>
            <a:r>
              <a:rPr lang="en-US" sz="1400" b="1" i="1" dirty="0" err="1" smtClean="0"/>
              <a:t>Navaratnam</a:t>
            </a:r>
            <a:endParaRPr lang="en-US" sz="1400" b="1" i="1" dirty="0" smtClean="0"/>
          </a:p>
          <a:p>
            <a:pPr algn="ctr"/>
            <a:r>
              <a:rPr lang="en-US" sz="1400" i="1" dirty="0" smtClean="0"/>
              <a:t>email – </a:t>
            </a:r>
            <a:r>
              <a:rPr lang="en-US" sz="1400" i="1" dirty="0" smtClean="0">
                <a:hlinkClick r:id="rId3"/>
              </a:rPr>
              <a:t>panjan.navam@gmail.com</a:t>
            </a:r>
            <a:r>
              <a:rPr lang="en-US" sz="1400" i="1" dirty="0" smtClean="0"/>
              <a:t> Tel – 61 469049451</a:t>
            </a:r>
            <a:endParaRPr lang="en-US" sz="1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8151" y="5259193"/>
            <a:ext cx="1547952" cy="1523283"/>
          </a:xfrm>
          <a:prstGeom prst="rect">
            <a:avLst/>
          </a:prstGeom>
        </p:spPr>
      </p:pic>
    </p:spTree>
    <p:extLst>
      <p:ext uri="{BB962C8B-B14F-4D97-AF65-F5344CB8AC3E}">
        <p14:creationId xmlns:p14="http://schemas.microsoft.com/office/powerpoint/2010/main" val="3968571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1234" y="2549847"/>
            <a:ext cx="7636926" cy="3560979"/>
          </a:xfrm>
        </p:spPr>
        <p:txBody>
          <a:bodyPr/>
          <a:lstStyle/>
          <a:p>
            <a:r>
              <a:rPr lang="en-US" sz="1800" b="1" dirty="0" smtClean="0">
                <a:solidFill>
                  <a:schemeClr val="tx1"/>
                </a:solidFill>
              </a:rPr>
              <a:t/>
            </a:r>
            <a:br>
              <a:rPr lang="en-US" sz="1800" b="1" dirty="0" smtClean="0">
                <a:solidFill>
                  <a:schemeClr val="tx1"/>
                </a:solidFill>
              </a:rPr>
            </a:br>
            <a:r>
              <a:rPr lang="en-US" sz="2400" b="1" dirty="0" smtClean="0">
                <a:solidFill>
                  <a:schemeClr val="tx1"/>
                </a:solidFill>
              </a:rPr>
              <a:t>Prices – FOB (Vietnam)</a:t>
            </a:r>
            <a:r>
              <a:rPr lang="en-US" sz="2400" dirty="0">
                <a:solidFill>
                  <a:schemeClr val="tx1"/>
                </a:solidFill>
              </a:rPr>
              <a:t/>
            </a:r>
            <a:br>
              <a:rPr lang="en-US" sz="2400" dirty="0">
                <a:solidFill>
                  <a:schemeClr val="tx1"/>
                </a:solidFill>
              </a:rPr>
            </a:br>
            <a:r>
              <a:rPr lang="en-US" sz="1600" dirty="0" smtClean="0">
                <a:solidFill>
                  <a:schemeClr val="tx1"/>
                </a:solidFill>
              </a:rPr>
              <a:t/>
            </a:r>
            <a:br>
              <a:rPr lang="en-US" sz="1600" dirty="0" smtClean="0">
                <a:solidFill>
                  <a:schemeClr val="tx1"/>
                </a:solidFill>
              </a:rPr>
            </a:br>
            <a:r>
              <a:rPr lang="en-US" sz="2000" dirty="0" smtClean="0">
                <a:solidFill>
                  <a:schemeClr val="tx1"/>
                </a:solidFill>
              </a:rPr>
              <a:t>Please refer individual specification sheet for pricing, packaging info, product information</a:t>
            </a:r>
            <a:r>
              <a:rPr lang="en-US" sz="1200" dirty="0">
                <a:solidFill>
                  <a:schemeClr val="tx1"/>
                </a:solidFill>
              </a:rPr>
              <a:t/>
            </a:r>
            <a:br>
              <a:rPr lang="en-US" sz="1200" dirty="0">
                <a:solidFill>
                  <a:schemeClr val="tx1"/>
                </a:solidFill>
              </a:rPr>
            </a:br>
            <a:r>
              <a:rPr lang="en-US" sz="1200" dirty="0" smtClean="0">
                <a:solidFill>
                  <a:schemeClr val="tx1"/>
                </a:solidFill>
              </a:rPr>
              <a:t/>
            </a:r>
            <a:br>
              <a:rPr lang="en-US" sz="1200" dirty="0" smtClean="0">
                <a:solidFill>
                  <a:schemeClr val="tx1"/>
                </a:solidFill>
              </a:rPr>
            </a:br>
            <a:r>
              <a:rPr lang="en-US" sz="1600" dirty="0" smtClean="0">
                <a:solidFill>
                  <a:schemeClr val="tx1"/>
                </a:solidFill>
              </a:rPr>
              <a:t>Masks 	</a:t>
            </a:r>
            <a:br>
              <a:rPr lang="en-US" sz="1600" dirty="0" smtClean="0">
                <a:solidFill>
                  <a:schemeClr val="tx1"/>
                </a:solidFill>
              </a:rPr>
            </a:br>
            <a:r>
              <a:rPr lang="en-US" sz="1600" dirty="0" smtClean="0">
                <a:solidFill>
                  <a:schemeClr val="tx1"/>
                </a:solidFill>
              </a:rPr>
              <a:t>Surgical, Isolation gowns and Protective suits		</a:t>
            </a:r>
            <a:r>
              <a:rPr lang="en-US" sz="1600" dirty="0">
                <a:solidFill>
                  <a:schemeClr val="tx1"/>
                </a:solidFill>
              </a:rPr>
              <a:t>	</a:t>
            </a:r>
            <a:r>
              <a:rPr lang="en-US" sz="1600" dirty="0" smtClean="0">
                <a:solidFill>
                  <a:schemeClr val="tx1"/>
                </a:solidFill>
              </a:rPr>
              <a:t>	</a:t>
            </a:r>
            <a:br>
              <a:rPr lang="en-US" sz="1600" dirty="0" smtClean="0">
                <a:solidFill>
                  <a:schemeClr val="tx1"/>
                </a:solidFill>
              </a:rPr>
            </a:br>
            <a:r>
              <a:rPr lang="en-US" sz="1600" dirty="0" smtClean="0">
                <a:solidFill>
                  <a:schemeClr val="tx1"/>
                </a:solidFill>
              </a:rPr>
              <a:t>Nitrile gloves &amp; Vinyl Gloves</a:t>
            </a:r>
            <a:r>
              <a:rPr lang="en-US" sz="1600" dirty="0">
                <a:solidFill>
                  <a:schemeClr val="tx1"/>
                </a:solidFill>
              </a:rPr>
              <a:t/>
            </a:r>
            <a:br>
              <a:rPr lang="en-US" sz="1600" dirty="0">
                <a:solidFill>
                  <a:schemeClr val="tx1"/>
                </a:solidFill>
              </a:rPr>
            </a:br>
            <a:r>
              <a:rPr lang="en-US" sz="1600" dirty="0" smtClean="0">
                <a:solidFill>
                  <a:schemeClr val="tx1"/>
                </a:solidFill>
              </a:rPr>
              <a:t>Face Shields, Protective goggles and Mouth covers</a:t>
            </a:r>
            <a:br>
              <a:rPr lang="en-US" sz="1600" dirty="0" smtClean="0">
                <a:solidFill>
                  <a:schemeClr val="tx1"/>
                </a:solidFill>
              </a:rPr>
            </a:br>
            <a:r>
              <a:rPr lang="en-US" sz="1600" dirty="0" smtClean="0">
                <a:solidFill>
                  <a:schemeClr val="tx1"/>
                </a:solidFill>
              </a:rPr>
              <a:t>Bouffant caps, shoe covers &amp; beard covers</a:t>
            </a:r>
            <a:br>
              <a:rPr lang="en-US" sz="1600" dirty="0" smtClean="0">
                <a:solidFill>
                  <a:schemeClr val="tx1"/>
                </a:solidFill>
              </a:rPr>
            </a:br>
            <a:r>
              <a:rPr lang="en-US" sz="1600" dirty="0" smtClean="0">
                <a:solidFill>
                  <a:schemeClr val="tx1"/>
                </a:solidFill>
              </a:rPr>
              <a:t>	</a:t>
            </a:r>
            <a:br>
              <a:rPr lang="en-US" sz="1600" dirty="0" smtClean="0">
                <a:solidFill>
                  <a:schemeClr val="tx1"/>
                </a:solidFill>
              </a:rPr>
            </a:br>
            <a:r>
              <a:rPr lang="en-US" sz="1600" b="1" dirty="0" smtClean="0">
                <a:solidFill>
                  <a:schemeClr val="tx1"/>
                </a:solidFill>
              </a:rPr>
              <a:t>Shipping/freight charges, handling and clearing not included. Any import taxes, GST applicable receiving country not included. </a:t>
            </a:r>
            <a:r>
              <a:rPr lang="en-US" sz="1600" b="1" dirty="0">
                <a:solidFill>
                  <a:schemeClr val="tx1"/>
                </a:solidFill>
              </a:rPr>
              <a:t/>
            </a:r>
            <a:br>
              <a:rPr lang="en-US" sz="1600" b="1" dirty="0">
                <a:solidFill>
                  <a:schemeClr val="tx1"/>
                </a:solidFill>
              </a:rPr>
            </a:br>
            <a:r>
              <a:rPr lang="en-US" sz="1600" dirty="0" smtClean="0">
                <a:solidFill>
                  <a:schemeClr val="tx1"/>
                </a:solidFill>
              </a:rPr>
              <a:t/>
            </a:r>
            <a:br>
              <a:rPr lang="en-US" sz="1600" dirty="0" smtClean="0">
                <a:solidFill>
                  <a:schemeClr val="tx1"/>
                </a:solidFill>
              </a:rPr>
            </a:br>
            <a:r>
              <a:rPr lang="en-US" sz="1200" dirty="0">
                <a:solidFill>
                  <a:schemeClr val="tx1"/>
                </a:solidFill>
              </a:rPr>
              <a:t/>
            </a:r>
            <a:br>
              <a:rPr lang="en-US" sz="1200" dirty="0">
                <a:solidFill>
                  <a:schemeClr val="tx1"/>
                </a:solidFill>
              </a:rPr>
            </a:br>
            <a:r>
              <a:rPr lang="en-US" sz="1200" dirty="0">
                <a:solidFill>
                  <a:schemeClr val="tx1"/>
                </a:solidFill>
              </a:rPr>
              <a:t>	</a:t>
            </a:r>
            <a:endParaRPr lang="en-US" sz="105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2011" y="2549847"/>
            <a:ext cx="3278779" cy="3226526"/>
          </a:xfrm>
          <a:prstGeom prst="rect">
            <a:avLst/>
          </a:prstGeom>
        </p:spPr>
      </p:pic>
      <p:sp>
        <p:nvSpPr>
          <p:cNvPr id="7" name="TextBox 6"/>
          <p:cNvSpPr txBox="1"/>
          <p:nvPr/>
        </p:nvSpPr>
        <p:spPr>
          <a:xfrm>
            <a:off x="6327268" y="533428"/>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10" name="Rectangle 3"/>
          <p:cNvSpPr>
            <a:spLocks noChangeArrowheads="1"/>
          </p:cNvSpPr>
          <p:nvPr/>
        </p:nvSpPr>
        <p:spPr bwMode="auto">
          <a:xfrm>
            <a:off x="8882743" y="4947692"/>
            <a:ext cx="2748047" cy="5078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595959"/>
                </a:solidFill>
                <a:effectLst/>
                <a:latin typeface="Arial" panose="020B0604020202020204" pitchFamily="34" charset="0"/>
                <a:ea typeface="Roboto"/>
                <a:cs typeface="Arial" panose="020B0604020202020204" pitchFamily="34" charset="0"/>
              </a:rPr>
              <a:t>Shark building - 3rd Floor, 29 Nguyen Van Mai, Ward 8, District 3</a:t>
            </a:r>
            <a:endParaRPr kumimoji="0" lang="en-US" altLang="en-US" sz="1000" b="0" i="0" u="none" strike="noStrike" cap="none" normalizeH="0" baseline="0" dirty="0" smtClean="0">
              <a:ln>
                <a:noFill/>
              </a:ln>
              <a:solidFill>
                <a:srgbClr val="22222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595959"/>
                </a:solidFill>
                <a:effectLst/>
                <a:latin typeface="Arial" panose="020B0604020202020204" pitchFamily="34" charset="0"/>
                <a:ea typeface="Roboto"/>
                <a:cs typeface="Arial" panose="020B0604020202020204" pitchFamily="34" charset="0"/>
              </a:rPr>
              <a:t>Ho Chi Minh City, Vietnam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3942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886" y="2300041"/>
            <a:ext cx="9862457" cy="3970318"/>
          </a:xfrm>
          <a:prstGeom prst="rect">
            <a:avLst/>
          </a:prstGeom>
          <a:noFill/>
        </p:spPr>
        <p:txBody>
          <a:bodyPr wrap="square" rtlCol="0">
            <a:spAutoFit/>
          </a:bodyPr>
          <a:lstStyle/>
          <a:p>
            <a:r>
              <a:rPr lang="en-US" sz="1200" b="1" dirty="0"/>
              <a:t>ABOUT US</a:t>
            </a:r>
            <a:endParaRPr lang="en-US" sz="1200" dirty="0"/>
          </a:p>
          <a:p>
            <a:r>
              <a:rPr lang="en-US" sz="1200" dirty="0"/>
              <a:t>Location – Ho Chi Minh City, </a:t>
            </a:r>
            <a:r>
              <a:rPr lang="en-US" sz="1200" dirty="0" smtClean="0"/>
              <a:t>Vietnam</a:t>
            </a:r>
          </a:p>
          <a:p>
            <a:r>
              <a:rPr lang="en-US" sz="1200" dirty="0" smtClean="0"/>
              <a:t>Sales &amp; service points – Australia / Sri Lanka</a:t>
            </a:r>
            <a:endParaRPr lang="en-US" sz="1200" dirty="0"/>
          </a:p>
          <a:p>
            <a:endParaRPr lang="en-US" sz="1200" b="1" dirty="0" smtClean="0"/>
          </a:p>
          <a:p>
            <a:r>
              <a:rPr lang="en-US" sz="1200" b="1" dirty="0" smtClean="0"/>
              <a:t>ABILITY </a:t>
            </a:r>
            <a:endParaRPr lang="en-US" sz="1200" dirty="0"/>
          </a:p>
          <a:p>
            <a:r>
              <a:rPr lang="en-US" sz="1200" dirty="0"/>
              <a:t>We have a very good working relationship with </a:t>
            </a:r>
            <a:r>
              <a:rPr lang="en-US" sz="1200" dirty="0" smtClean="0"/>
              <a:t>manufacturers </a:t>
            </a:r>
            <a:r>
              <a:rPr lang="en-US" sz="1200" dirty="0"/>
              <a:t>and ability to negotiate best rates for large volume, co-ordinate production deadlines, check and follow up on available stocks for urgent and small volume not meeting the minimum order quantity (MOQ), secure confirmed time lines, ensure product specifications are met and shipment is guaranteed on board vessel/freight. The ability to communicate in a timely and professional manner in clear modes of communication – English, to meet the global demands </a:t>
            </a:r>
            <a:r>
              <a:rPr lang="en-US" sz="1200" dirty="0" smtClean="0"/>
              <a:t>of the customers and </a:t>
            </a:r>
            <a:r>
              <a:rPr lang="en-US" sz="1200" dirty="0"/>
              <a:t>ensure </a:t>
            </a:r>
            <a:r>
              <a:rPr lang="en-US" sz="1200" dirty="0" smtClean="0"/>
              <a:t>a smooth </a:t>
            </a:r>
            <a:r>
              <a:rPr lang="en-US" sz="1200" dirty="0"/>
              <a:t>flow</a:t>
            </a:r>
            <a:r>
              <a:rPr lang="en-US" sz="1200" dirty="0" smtClean="0"/>
              <a:t>. Additionally, we have representation with liaison partners located in Thailand, Indonesia, Philippines, China, Malaysia and Cambodia.</a:t>
            </a:r>
            <a:endParaRPr lang="en-US" sz="1200" dirty="0"/>
          </a:p>
          <a:p>
            <a:endParaRPr lang="en-US" sz="1200" b="1" dirty="0" smtClean="0"/>
          </a:p>
          <a:p>
            <a:r>
              <a:rPr lang="en-US" sz="1200" b="1" dirty="0" smtClean="0"/>
              <a:t>THE </a:t>
            </a:r>
            <a:r>
              <a:rPr lang="en-US" sz="1200" b="1" dirty="0"/>
              <a:t>FACTORY </a:t>
            </a:r>
            <a:r>
              <a:rPr lang="en-US" sz="1200" b="1" dirty="0" smtClean="0"/>
              <a:t>/ SUPPLIERS</a:t>
            </a:r>
            <a:endParaRPr lang="en-US" sz="1200" dirty="0"/>
          </a:p>
          <a:p>
            <a:r>
              <a:rPr lang="en-US" sz="1200" dirty="0"/>
              <a:t>Meeting the highest standards of business practice with certifications from FDA, CE, ISO. Production capacity </a:t>
            </a:r>
            <a:r>
              <a:rPr lang="en-US" sz="1200" dirty="0" smtClean="0"/>
              <a:t>- large volumes of over 1000 cartons </a:t>
            </a:r>
            <a:r>
              <a:rPr lang="en-US" sz="1200" dirty="0"/>
              <a:t>a day (2,500,000 – 4,000,000 pieces) on Masks and 100,000 pieces for surgical gowns, ability to execute large volume orders and direct shipping from factory. </a:t>
            </a:r>
          </a:p>
          <a:p>
            <a:endParaRPr lang="en-US" sz="1200" b="1" dirty="0" smtClean="0"/>
          </a:p>
          <a:p>
            <a:r>
              <a:rPr lang="en-US" sz="1200" b="1" dirty="0" smtClean="0"/>
              <a:t>SHIPPING/FREIGHT</a:t>
            </a:r>
            <a:endParaRPr lang="en-US" sz="1200" dirty="0"/>
          </a:p>
          <a:p>
            <a:r>
              <a:rPr lang="en-US" sz="1200" dirty="0"/>
              <a:t>Assist in obtaining best rates and services from courier to airfreight or sea freight – ex Ho Chi Minh City on behalf of the consignee. Ensuring all customs declarations/ documentation checks for a smooth operation. </a:t>
            </a:r>
            <a:r>
              <a:rPr lang="en-US" sz="1200" dirty="0" smtClean="0"/>
              <a:t>3</a:t>
            </a:r>
            <a:r>
              <a:rPr lang="en-US" sz="1200" baseline="30000" dirty="0" smtClean="0"/>
              <a:t>rd</a:t>
            </a:r>
            <a:r>
              <a:rPr lang="en-US" sz="1200" dirty="0" smtClean="0"/>
              <a:t> party inspections for large orders from Intertek, SGS or TUV prior to dispatch, certifying product.</a:t>
            </a:r>
            <a:endParaRPr lang="en-US" sz="1200" dirty="0"/>
          </a:p>
        </p:txBody>
      </p:sp>
      <p:sp>
        <p:nvSpPr>
          <p:cNvPr id="5" name="TextBox 4"/>
          <p:cNvSpPr txBox="1"/>
          <p:nvPr/>
        </p:nvSpPr>
        <p:spPr>
          <a:xfrm>
            <a:off x="6313714" y="533978"/>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4343" y="5057493"/>
            <a:ext cx="1471257" cy="1447810"/>
          </a:xfrm>
          <a:prstGeom prst="rect">
            <a:avLst/>
          </a:prstGeom>
        </p:spPr>
      </p:pic>
      <p:sp>
        <p:nvSpPr>
          <p:cNvPr id="2" name="TextBox 1"/>
          <p:cNvSpPr txBox="1"/>
          <p:nvPr/>
        </p:nvSpPr>
        <p:spPr>
          <a:xfrm>
            <a:off x="7100857" y="2549514"/>
            <a:ext cx="4624743" cy="369332"/>
          </a:xfrm>
          <a:prstGeom prst="rect">
            <a:avLst/>
          </a:prstGeom>
          <a:noFill/>
        </p:spPr>
        <p:txBody>
          <a:bodyPr wrap="square" rtlCol="0">
            <a:spAutoFit/>
          </a:bodyPr>
          <a:lstStyle/>
          <a:p>
            <a:r>
              <a:rPr lang="en-US" dirty="0" smtClean="0">
                <a:solidFill>
                  <a:schemeClr val="accent3"/>
                </a:solidFill>
              </a:rPr>
              <a:t>Global Networking &amp; Sourcing Solutions</a:t>
            </a:r>
            <a:endParaRPr lang="en-US" dirty="0">
              <a:solidFill>
                <a:schemeClr val="accent3"/>
              </a:solidFill>
            </a:endParaRPr>
          </a:p>
        </p:txBody>
      </p:sp>
    </p:spTree>
    <p:extLst>
      <p:ext uri="{BB962C8B-B14F-4D97-AF65-F5344CB8AC3E}">
        <p14:creationId xmlns:p14="http://schemas.microsoft.com/office/powerpoint/2010/main" val="926027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235" y="2303095"/>
            <a:ext cx="11194868" cy="2542477"/>
          </a:xfrm>
        </p:spPr>
        <p:txBody>
          <a:bodyPr/>
          <a:lstStyle/>
          <a:p>
            <a:r>
              <a:rPr lang="en-US" sz="2400" b="1" dirty="0">
                <a:solidFill>
                  <a:schemeClr val="tx1"/>
                </a:solidFill>
              </a:rPr>
              <a:t>F</a:t>
            </a:r>
            <a:r>
              <a:rPr lang="en-US" sz="2400" b="1" dirty="0" smtClean="0">
                <a:solidFill>
                  <a:schemeClr val="tx1"/>
                </a:solidFill>
              </a:rPr>
              <a:t>ace Masks </a:t>
            </a:r>
            <a:br>
              <a:rPr lang="en-US" sz="2400" b="1" dirty="0" smtClean="0">
                <a:solidFill>
                  <a:schemeClr val="tx1"/>
                </a:solidFill>
              </a:rPr>
            </a:br>
            <a:r>
              <a:rPr lang="en-US" sz="1800" dirty="0" smtClean="0">
                <a:solidFill>
                  <a:schemeClr val="tx1"/>
                </a:solidFill>
              </a:rPr>
              <a:t>* 	3 layer /4 layer non-sterile face masks, 95%, 98%, 99% Bacterial filtration </a:t>
            </a:r>
            <a:r>
              <a:rPr lang="en-US" sz="1800" dirty="0" smtClean="0">
                <a:solidFill>
                  <a:schemeClr val="tx1"/>
                </a:solidFill>
              </a:rPr>
              <a:t>efficacy &amp; PFE</a:t>
            </a:r>
            <a:r>
              <a:rPr lang="en-US" sz="1800" dirty="0" smtClean="0">
                <a:solidFill>
                  <a:schemeClr val="tx1"/>
                </a:solidFill>
              </a:rPr>
              <a:t/>
            </a:r>
            <a:br>
              <a:rPr lang="en-US" sz="1800" dirty="0" smtClean="0">
                <a:solidFill>
                  <a:schemeClr val="tx1"/>
                </a:solidFill>
              </a:rPr>
            </a:br>
            <a:r>
              <a:rPr lang="en-US" sz="1800" dirty="0" smtClean="0">
                <a:solidFill>
                  <a:schemeClr val="tx1"/>
                </a:solidFill>
              </a:rPr>
              <a:t>* 	3 layer/4 layer sterile medical masks @ 99% </a:t>
            </a:r>
            <a:r>
              <a:rPr lang="en-US" sz="1800" dirty="0" smtClean="0">
                <a:solidFill>
                  <a:schemeClr val="tx1"/>
                </a:solidFill>
              </a:rPr>
              <a:t>BFE, PFE</a:t>
            </a:r>
            <a:r>
              <a:rPr lang="en-US" sz="1800" dirty="0" smtClean="0">
                <a:solidFill>
                  <a:schemeClr val="tx1"/>
                </a:solidFill>
              </a:rPr>
              <a:t/>
            </a:r>
            <a:br>
              <a:rPr lang="en-US" sz="1800" dirty="0" smtClean="0">
                <a:solidFill>
                  <a:schemeClr val="tx1"/>
                </a:solidFill>
              </a:rPr>
            </a:br>
            <a:r>
              <a:rPr lang="en-US" sz="1800" dirty="0" smtClean="0">
                <a:solidFill>
                  <a:schemeClr val="tx1"/>
                </a:solidFill>
              </a:rPr>
              <a:t>*	Non woven fabric masks</a:t>
            </a:r>
            <a:br>
              <a:rPr lang="en-US" sz="1800" dirty="0" smtClean="0">
                <a:solidFill>
                  <a:schemeClr val="tx1"/>
                </a:solidFill>
              </a:rPr>
            </a:br>
            <a:r>
              <a:rPr lang="en-US" sz="1800" dirty="0" smtClean="0">
                <a:solidFill>
                  <a:schemeClr val="tx1"/>
                </a:solidFill>
              </a:rPr>
              <a:t>* 	N 95 mask – 3 layer/4 </a:t>
            </a:r>
            <a:r>
              <a:rPr lang="en-US" sz="1800" dirty="0" smtClean="0">
                <a:solidFill>
                  <a:schemeClr val="tx1"/>
                </a:solidFill>
              </a:rPr>
              <a:t>layer (KN95)</a:t>
            </a:r>
            <a:r>
              <a:rPr lang="en-US" sz="1800" dirty="0" smtClean="0">
                <a:solidFill>
                  <a:schemeClr val="tx1"/>
                </a:solidFill>
              </a:rPr>
              <a:t/>
            </a:r>
            <a:br>
              <a:rPr lang="en-US" sz="1800" dirty="0" smtClean="0">
                <a:solidFill>
                  <a:schemeClr val="tx1"/>
                </a:solidFill>
              </a:rPr>
            </a:br>
            <a:r>
              <a:rPr lang="en-US" sz="1800" dirty="0" smtClean="0">
                <a:solidFill>
                  <a:schemeClr val="tx1"/>
                </a:solidFill>
              </a:rPr>
              <a:t>* 	3 layer/4 layer medical masks for kids</a:t>
            </a:r>
            <a:br>
              <a:rPr lang="en-US" sz="1800" dirty="0" smtClean="0">
                <a:solidFill>
                  <a:schemeClr val="tx1"/>
                </a:solidFill>
              </a:rPr>
            </a:br>
            <a:r>
              <a:rPr lang="en-US" sz="1800" dirty="0" smtClean="0">
                <a:solidFill>
                  <a:schemeClr val="tx1"/>
                </a:solidFill>
              </a:rPr>
              <a:t>* 	3 layer/4 layer surgical masks sterile with long ear lines</a:t>
            </a:r>
            <a:br>
              <a:rPr lang="en-US" sz="1800" dirty="0" smtClean="0">
                <a:solidFill>
                  <a:schemeClr val="tx1"/>
                </a:solidFill>
              </a:rPr>
            </a:b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794" y="3128931"/>
            <a:ext cx="4276400" cy="2543546"/>
          </a:xfrm>
          <a:prstGeom prst="rect">
            <a:avLst/>
          </a:prstGeom>
        </p:spPr>
      </p:pic>
      <p:pic>
        <p:nvPicPr>
          <p:cNvPr id="5" name="Picture 4">
            <a:extLst>
              <a:ext uri="{FF2B5EF4-FFF2-40B4-BE49-F238E27FC236}">
                <a16:creationId xmlns:a16="http://schemas.microsoft.com/office/drawing/2014/main" id="{00000000-0008-0000-0000-00001400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61410" y="4289119"/>
            <a:ext cx="1536434" cy="1986902"/>
          </a:xfrm>
          <a:prstGeom prst="rect">
            <a:avLst/>
          </a:prstGeom>
        </p:spPr>
      </p:pic>
      <p:pic>
        <p:nvPicPr>
          <p:cNvPr id="6" name="Picture 5">
            <a:extLst>
              <a:ext uri="{FF2B5EF4-FFF2-40B4-BE49-F238E27FC236}">
                <a16:creationId xmlns:a16="http://schemas.microsoft.com/office/drawing/2014/main" id="{00000000-0008-0000-0000-00001300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1446" y="4334655"/>
            <a:ext cx="1492289" cy="1939975"/>
          </a:xfrm>
          <a:prstGeom prst="rect">
            <a:avLst/>
          </a:prstGeom>
        </p:spPr>
      </p:pic>
      <p:grpSp>
        <p:nvGrpSpPr>
          <p:cNvPr id="9" name="Group 8"/>
          <p:cNvGrpSpPr/>
          <p:nvPr/>
        </p:nvGrpSpPr>
        <p:grpSpPr>
          <a:xfrm>
            <a:off x="5115204" y="4584030"/>
            <a:ext cx="1599866" cy="1492289"/>
            <a:chOff x="3551243" y="5164879"/>
            <a:chExt cx="1275158" cy="1290428"/>
          </a:xfrm>
        </p:grpSpPr>
        <p:pic>
          <p:nvPicPr>
            <p:cNvPr id="7" name="Picture 6">
              <a:extLst>
                <a:ext uri="{FF2B5EF4-FFF2-40B4-BE49-F238E27FC236}">
                  <a16:creationId xmlns:a16="http://schemas.microsoft.com/office/drawing/2014/main" id="{00000000-0008-0000-0000-0000100000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1243" y="5164879"/>
              <a:ext cx="1275158" cy="1290428"/>
            </a:xfrm>
            <a:prstGeom prst="rect">
              <a:avLst/>
            </a:prstGeom>
          </p:spPr>
        </p:pic>
        <p:sp>
          <p:nvSpPr>
            <p:cNvPr id="8" name="TextBox 7"/>
            <p:cNvSpPr txBox="1"/>
            <p:nvPr/>
          </p:nvSpPr>
          <p:spPr>
            <a:xfrm>
              <a:off x="3579223" y="5180357"/>
              <a:ext cx="1247178" cy="430887"/>
            </a:xfrm>
            <a:prstGeom prst="rect">
              <a:avLst/>
            </a:prstGeom>
            <a:solidFill>
              <a:schemeClr val="bg2"/>
            </a:solidFill>
          </p:spPr>
          <p:txBody>
            <a:bodyPr wrap="square" rtlCol="0">
              <a:spAutoFit/>
            </a:bodyPr>
            <a:lstStyle/>
            <a:p>
              <a:r>
                <a:rPr lang="en-US" sz="1100" dirty="0" smtClean="0"/>
                <a:t>1 pc/polybag - sterile</a:t>
              </a:r>
              <a:endParaRPr lang="en-US" sz="1100" dirty="0"/>
            </a:p>
          </p:txBody>
        </p:sp>
      </p:grpSp>
      <p:sp>
        <p:nvSpPr>
          <p:cNvPr id="11" name="TextBox 10"/>
          <p:cNvSpPr txBox="1"/>
          <p:nvPr/>
        </p:nvSpPr>
        <p:spPr>
          <a:xfrm>
            <a:off x="6338109" y="505181"/>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12" name="TextBox 11"/>
          <p:cNvSpPr txBox="1"/>
          <p:nvPr/>
        </p:nvSpPr>
        <p:spPr>
          <a:xfrm>
            <a:off x="519144" y="6355316"/>
            <a:ext cx="11159050" cy="369332"/>
          </a:xfrm>
          <a:prstGeom prst="rect">
            <a:avLst/>
          </a:prstGeom>
          <a:solidFill>
            <a:schemeClr val="tx2">
              <a:lumMod val="20000"/>
              <a:lumOff val="80000"/>
            </a:schemeClr>
          </a:solidFill>
        </p:spPr>
        <p:txBody>
          <a:bodyPr wrap="square" rtlCol="0">
            <a:spAutoFit/>
          </a:bodyPr>
          <a:lstStyle/>
          <a:p>
            <a:pPr algn="ctr"/>
            <a:r>
              <a:rPr lang="en-US" dirty="0" smtClean="0">
                <a:solidFill>
                  <a:schemeClr val="tx2">
                    <a:lumMod val="60000"/>
                    <a:lumOff val="40000"/>
                  </a:schemeClr>
                </a:solidFill>
              </a:rPr>
              <a:t>Standard : Level 1 to 3, EN 14683 Type 1,11,11R, TGA, CE, FDA, ISO, Test reports, CFS</a:t>
            </a:r>
            <a:endParaRPr lang="en-US" dirty="0">
              <a:solidFill>
                <a:schemeClr val="tx2">
                  <a:lumMod val="60000"/>
                  <a:lumOff val="40000"/>
                </a:schemeClr>
              </a:solidFill>
            </a:endParaRPr>
          </a:p>
        </p:txBody>
      </p:sp>
      <p:sp>
        <p:nvSpPr>
          <p:cNvPr id="3" name="TextBox 2"/>
          <p:cNvSpPr txBox="1"/>
          <p:nvPr/>
        </p:nvSpPr>
        <p:spPr>
          <a:xfrm>
            <a:off x="6897189" y="5690731"/>
            <a:ext cx="4764746" cy="584775"/>
          </a:xfrm>
          <a:prstGeom prst="rect">
            <a:avLst/>
          </a:prstGeom>
          <a:solidFill>
            <a:srgbClr val="C00000"/>
          </a:solidFill>
        </p:spPr>
        <p:txBody>
          <a:bodyPr wrap="square" rtlCol="0">
            <a:spAutoFit/>
          </a:bodyPr>
          <a:lstStyle/>
          <a:p>
            <a:pPr algn="ctr"/>
            <a:r>
              <a:rPr lang="en-US" sz="1600" dirty="0" smtClean="0">
                <a:solidFill>
                  <a:schemeClr val="bg1"/>
                </a:solidFill>
              </a:rPr>
              <a:t>Please refer individual itemized specs sheet for more information on product &amp; pricing</a:t>
            </a:r>
            <a:endParaRPr lang="en-US" sz="1600" dirty="0">
              <a:solidFill>
                <a:schemeClr val="bg1"/>
              </a:solidFill>
            </a:endParaRPr>
          </a:p>
        </p:txBody>
      </p:sp>
    </p:spTree>
    <p:extLst>
      <p:ext uri="{BB962C8B-B14F-4D97-AF65-F5344CB8AC3E}">
        <p14:creationId xmlns:p14="http://schemas.microsoft.com/office/powerpoint/2010/main" val="3981540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000000-0008-0000-0100-000006000000}"/>
              </a:ext>
            </a:extLst>
          </p:cNvPr>
          <p:cNvPicPr>
            <a:picLocks noChangeAspect="1"/>
          </p:cNvPicPr>
          <p:nvPr/>
        </p:nvPicPr>
        <p:blipFill>
          <a:blip r:embed="rId2"/>
          <a:stretch>
            <a:fillRect/>
          </a:stretch>
        </p:blipFill>
        <p:spPr>
          <a:xfrm>
            <a:off x="10422415" y="2059142"/>
            <a:ext cx="1518092" cy="3644652"/>
          </a:xfrm>
          <a:prstGeom prst="rect">
            <a:avLst/>
          </a:prstGeom>
        </p:spPr>
      </p:pic>
      <p:sp>
        <p:nvSpPr>
          <p:cNvPr id="4" name="Title 1"/>
          <p:cNvSpPr>
            <a:spLocks noGrp="1"/>
          </p:cNvSpPr>
          <p:nvPr>
            <p:ph type="title"/>
          </p:nvPr>
        </p:nvSpPr>
        <p:spPr>
          <a:xfrm>
            <a:off x="493589" y="2300313"/>
            <a:ext cx="7221391" cy="3975193"/>
          </a:xfrm>
        </p:spPr>
        <p:txBody>
          <a:bodyPr/>
          <a:lstStyle/>
          <a:p>
            <a:r>
              <a:rPr lang="en-US" sz="2400" b="1" dirty="0" smtClean="0">
                <a:solidFill>
                  <a:schemeClr val="tx1"/>
                </a:solidFill>
              </a:rPr>
              <a:t>Surgical gowns, Isolation gowns &amp; Protective suits</a:t>
            </a:r>
            <a:br>
              <a:rPr lang="en-US" sz="2400" b="1" dirty="0" smtClean="0">
                <a:solidFill>
                  <a:schemeClr val="tx1"/>
                </a:solidFill>
              </a:rPr>
            </a:br>
            <a:r>
              <a:rPr lang="en-US" sz="1800" dirty="0" smtClean="0">
                <a:solidFill>
                  <a:schemeClr val="tx1"/>
                </a:solidFill>
              </a:rPr>
              <a:t>PP – non woven fabric, disposable &amp; bio degradable, Anti static &amp; non </a:t>
            </a:r>
            <a:r>
              <a:rPr lang="en-US" sz="1800" dirty="0" err="1" smtClean="0">
                <a:solidFill>
                  <a:schemeClr val="tx1"/>
                </a:solidFill>
              </a:rPr>
              <a:t>linting</a:t>
            </a:r>
            <a:r>
              <a:rPr lang="en-US" sz="1800" dirty="0" smtClean="0">
                <a:solidFill>
                  <a:schemeClr val="tx1"/>
                </a:solidFill>
              </a:rPr>
              <a:t>, dust proof, antibacterial and water proof</a:t>
            </a:r>
            <a:br>
              <a:rPr lang="en-US" sz="1800" dirty="0" smtClean="0">
                <a:solidFill>
                  <a:schemeClr val="tx1"/>
                </a:solidFill>
              </a:rPr>
            </a:br>
            <a:r>
              <a:rPr lang="en-US" sz="1400" dirty="0" smtClean="0">
                <a:solidFill>
                  <a:schemeClr val="tx1"/>
                </a:solidFill>
              </a:rPr>
              <a:t>* </a:t>
            </a:r>
            <a:r>
              <a:rPr lang="en-US" sz="1400" dirty="0" err="1" smtClean="0">
                <a:solidFill>
                  <a:schemeClr val="tx1"/>
                </a:solidFill>
              </a:rPr>
              <a:t>Colours</a:t>
            </a:r>
            <a:r>
              <a:rPr lang="en-US" sz="1400" dirty="0" smtClean="0">
                <a:solidFill>
                  <a:schemeClr val="tx1"/>
                </a:solidFill>
              </a:rPr>
              <a:t> – Blue / White</a:t>
            </a:r>
            <a:br>
              <a:rPr lang="en-US" sz="1400" dirty="0" smtClean="0">
                <a:solidFill>
                  <a:schemeClr val="tx1"/>
                </a:solidFill>
              </a:rPr>
            </a:br>
            <a:r>
              <a:rPr lang="en-US" sz="1400" dirty="0" smtClean="0">
                <a:solidFill>
                  <a:schemeClr val="tx1"/>
                </a:solidFill>
              </a:rPr>
              <a:t>* Material – 35 </a:t>
            </a:r>
            <a:r>
              <a:rPr lang="en-US" sz="1400" dirty="0" err="1" smtClean="0">
                <a:solidFill>
                  <a:schemeClr val="tx1"/>
                </a:solidFill>
              </a:rPr>
              <a:t>gsm</a:t>
            </a:r>
            <a:r>
              <a:rPr lang="en-US" sz="1400" dirty="0" smtClean="0">
                <a:solidFill>
                  <a:schemeClr val="tx1"/>
                </a:solidFill>
              </a:rPr>
              <a:t> to 60 </a:t>
            </a:r>
            <a:r>
              <a:rPr lang="en-US" sz="1400" dirty="0" err="1" smtClean="0">
                <a:solidFill>
                  <a:schemeClr val="tx1"/>
                </a:solidFill>
              </a:rPr>
              <a:t>gsm</a:t>
            </a:r>
            <a:r>
              <a:rPr lang="en-US" sz="1400" dirty="0" smtClean="0">
                <a:solidFill>
                  <a:schemeClr val="tx1"/>
                </a:solidFill>
              </a:rPr>
              <a:t> PP fabric </a:t>
            </a:r>
            <a:br>
              <a:rPr lang="en-US" sz="1400" dirty="0" smtClean="0">
                <a:solidFill>
                  <a:schemeClr val="tx1"/>
                </a:solidFill>
              </a:rPr>
            </a:br>
            <a:r>
              <a:rPr lang="en-US" sz="1400" dirty="0" smtClean="0">
                <a:solidFill>
                  <a:schemeClr val="tx1"/>
                </a:solidFill>
              </a:rPr>
              <a:t>* SMS : Spun bound/melt blown/spun bound , PPPE: Polyester, Polypropylene </a:t>
            </a:r>
            <a:br>
              <a:rPr lang="en-US" sz="1400" dirty="0" smtClean="0">
                <a:solidFill>
                  <a:schemeClr val="tx1"/>
                </a:solidFill>
              </a:rPr>
            </a:br>
            <a:r>
              <a:rPr lang="en-US" sz="1400" dirty="0" smtClean="0">
                <a:solidFill>
                  <a:schemeClr val="tx1"/>
                </a:solidFill>
              </a:rPr>
              <a:t>with quoting </a:t>
            </a:r>
            <a:br>
              <a:rPr lang="en-US" sz="1400" dirty="0" smtClean="0">
                <a:solidFill>
                  <a:schemeClr val="tx1"/>
                </a:solidFill>
              </a:rPr>
            </a:br>
            <a:r>
              <a:rPr lang="en-US" sz="1400" dirty="0" smtClean="0">
                <a:solidFill>
                  <a:schemeClr val="tx1"/>
                </a:solidFill>
              </a:rPr>
              <a:t>* SIZES : M/L/XL/XXL</a:t>
            </a:r>
            <a:br>
              <a:rPr lang="en-US" sz="1400" dirty="0" smtClean="0">
                <a:solidFill>
                  <a:schemeClr val="tx1"/>
                </a:solidFill>
              </a:rPr>
            </a:br>
            <a:r>
              <a:rPr lang="en-US" sz="1400" dirty="0" smtClean="0">
                <a:solidFill>
                  <a:schemeClr val="tx1"/>
                </a:solidFill>
              </a:rPr>
              <a:t>* AAMI Level 1,2,3 </a:t>
            </a:r>
            <a:br>
              <a:rPr lang="en-US" sz="1400" dirty="0" smtClean="0">
                <a:solidFill>
                  <a:schemeClr val="tx1"/>
                </a:solidFill>
              </a:rPr>
            </a:br>
            <a:r>
              <a:rPr lang="en-US" sz="1400" dirty="0" smtClean="0">
                <a:solidFill>
                  <a:schemeClr val="tx1"/>
                </a:solidFill>
              </a:rPr>
              <a:t>* AATCC TM127-2018:&gt;20cm H20</a:t>
            </a:r>
            <a:br>
              <a:rPr lang="en-US" sz="1400" dirty="0" smtClean="0">
                <a:solidFill>
                  <a:schemeClr val="tx1"/>
                </a:solidFill>
              </a:rPr>
            </a:br>
            <a:r>
              <a:rPr lang="en-US" sz="1400" dirty="0" smtClean="0">
                <a:solidFill>
                  <a:schemeClr val="tx1"/>
                </a:solidFill>
              </a:rPr>
              <a:t>* AATCC TM42-2017ePB70AMI L2</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800" dirty="0" smtClean="0">
                <a:solidFill>
                  <a:schemeClr val="tx1"/>
                </a:solidFill>
              </a:rPr>
              <a:t>Also available in PE, disposable Aprons &amp; gowns</a:t>
            </a:r>
            <a:endParaRPr lang="en-US" sz="1800" dirty="0">
              <a:solidFill>
                <a:schemeClr val="tx1"/>
              </a:solidFill>
            </a:endParaRPr>
          </a:p>
        </p:txBody>
      </p:sp>
      <p:sp>
        <p:nvSpPr>
          <p:cNvPr id="5" name="TextBox 4"/>
          <p:cNvSpPr txBox="1"/>
          <p:nvPr/>
        </p:nvSpPr>
        <p:spPr>
          <a:xfrm>
            <a:off x="6306892" y="552817"/>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6" name="TextBox 5"/>
          <p:cNvSpPr txBox="1"/>
          <p:nvPr/>
        </p:nvSpPr>
        <p:spPr>
          <a:xfrm>
            <a:off x="519143" y="6355316"/>
            <a:ext cx="11142791" cy="369332"/>
          </a:xfrm>
          <a:prstGeom prst="rect">
            <a:avLst/>
          </a:prstGeom>
          <a:solidFill>
            <a:schemeClr val="tx2">
              <a:lumMod val="20000"/>
              <a:lumOff val="80000"/>
            </a:schemeClr>
          </a:solidFill>
        </p:spPr>
        <p:txBody>
          <a:bodyPr wrap="square" rtlCol="0">
            <a:spAutoFit/>
          </a:bodyPr>
          <a:lstStyle/>
          <a:p>
            <a:pPr algn="ctr"/>
            <a:r>
              <a:rPr lang="en-US" dirty="0" smtClean="0">
                <a:solidFill>
                  <a:schemeClr val="tx2">
                    <a:lumMod val="60000"/>
                    <a:lumOff val="40000"/>
                  </a:schemeClr>
                </a:solidFill>
              </a:rPr>
              <a:t>Standard : EN 14126, ISO 13485:2016, ISO 9001:2015, TGA,  FDA, CE, Test reports, CFS </a:t>
            </a:r>
            <a:endParaRPr lang="en-US" dirty="0">
              <a:solidFill>
                <a:schemeClr val="tx2">
                  <a:lumMod val="60000"/>
                  <a:lumOff val="40000"/>
                </a:schemeClr>
              </a:solidFill>
            </a:endParaRPr>
          </a:p>
        </p:txBody>
      </p:sp>
      <p:pic>
        <p:nvPicPr>
          <p:cNvPr id="7" name="Picture 6">
            <a:extLst>
              <a:ext uri="{FF2B5EF4-FFF2-40B4-BE49-F238E27FC236}">
                <a16:creationId xmlns:a16="http://schemas.microsoft.com/office/drawing/2014/main" id="{00000000-0008-0000-0100-000005000000}"/>
              </a:ext>
            </a:extLst>
          </p:cNvPr>
          <p:cNvPicPr>
            <a:picLocks noChangeAspect="1"/>
          </p:cNvPicPr>
          <p:nvPr/>
        </p:nvPicPr>
        <p:blipFill>
          <a:blip r:embed="rId3"/>
          <a:stretch>
            <a:fillRect/>
          </a:stretch>
        </p:blipFill>
        <p:spPr>
          <a:xfrm>
            <a:off x="9746660" y="3816153"/>
            <a:ext cx="964183" cy="1786465"/>
          </a:xfrm>
          <a:prstGeom prst="rect">
            <a:avLst/>
          </a:prstGeom>
        </p:spPr>
      </p:pic>
      <p:pic>
        <p:nvPicPr>
          <p:cNvPr id="8" name="Picture 7">
            <a:extLst>
              <a:ext uri="{FF2B5EF4-FFF2-40B4-BE49-F238E27FC236}">
                <a16:creationId xmlns:a16="http://schemas.microsoft.com/office/drawing/2014/main" id="{00000000-0008-0000-0100-000008000000}"/>
              </a:ext>
            </a:extLst>
          </p:cNvPr>
          <p:cNvPicPr>
            <a:picLocks noChangeAspect="1"/>
          </p:cNvPicPr>
          <p:nvPr/>
        </p:nvPicPr>
        <p:blipFill>
          <a:blip r:embed="rId4"/>
          <a:stretch>
            <a:fillRect/>
          </a:stretch>
        </p:blipFill>
        <p:spPr>
          <a:xfrm>
            <a:off x="7308109" y="3575281"/>
            <a:ext cx="1760588" cy="2128513"/>
          </a:xfrm>
          <a:prstGeom prst="rect">
            <a:avLst/>
          </a:prstGeom>
        </p:spPr>
      </p:pic>
      <p:sp>
        <p:nvSpPr>
          <p:cNvPr id="10" name="TextBox 9"/>
          <p:cNvSpPr txBox="1"/>
          <p:nvPr/>
        </p:nvSpPr>
        <p:spPr>
          <a:xfrm>
            <a:off x="6897189" y="5690731"/>
            <a:ext cx="4764746" cy="584775"/>
          </a:xfrm>
          <a:prstGeom prst="rect">
            <a:avLst/>
          </a:prstGeom>
          <a:solidFill>
            <a:srgbClr val="C00000"/>
          </a:solidFill>
        </p:spPr>
        <p:txBody>
          <a:bodyPr wrap="square" rtlCol="0">
            <a:spAutoFit/>
          </a:bodyPr>
          <a:lstStyle/>
          <a:p>
            <a:pPr algn="ctr"/>
            <a:r>
              <a:rPr lang="en-US" sz="1600" dirty="0" smtClean="0">
                <a:solidFill>
                  <a:schemeClr val="bg1"/>
                </a:solidFill>
              </a:rPr>
              <a:t>Please refer individual itemized specs sheet for more information on product &amp; pricing</a:t>
            </a:r>
            <a:endParaRPr lang="en-US" sz="1600" dirty="0">
              <a:solidFill>
                <a:schemeClr val="bg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5962" y="2300313"/>
            <a:ext cx="1078324" cy="1917021"/>
          </a:xfrm>
          <a:prstGeom prst="rect">
            <a:avLst/>
          </a:prstGeom>
        </p:spPr>
      </p:pic>
      <p:pic>
        <p:nvPicPr>
          <p:cNvPr id="11" name="Picture 10" descr="Disposable Polyethylene Apron"/>
          <p:cNvPicPr/>
          <p:nvPr/>
        </p:nvPicPr>
        <p:blipFill>
          <a:blip r:embed="rId6">
            <a:extLst>
              <a:ext uri="{28A0092B-C50C-407E-A947-70E740481C1C}">
                <a14:useLocalDpi xmlns:a14="http://schemas.microsoft.com/office/drawing/2010/main" val="0"/>
              </a:ext>
            </a:extLst>
          </a:blip>
          <a:srcRect/>
          <a:stretch>
            <a:fillRect/>
          </a:stretch>
        </p:blipFill>
        <p:spPr bwMode="auto">
          <a:xfrm>
            <a:off x="5343844" y="4583630"/>
            <a:ext cx="2035623" cy="1691876"/>
          </a:xfrm>
          <a:prstGeom prst="rect">
            <a:avLst/>
          </a:prstGeom>
          <a:noFill/>
          <a:ln>
            <a:noFill/>
          </a:ln>
        </p:spPr>
      </p:pic>
    </p:spTree>
    <p:extLst>
      <p:ext uri="{BB962C8B-B14F-4D97-AF65-F5344CB8AC3E}">
        <p14:creationId xmlns:p14="http://schemas.microsoft.com/office/powerpoint/2010/main" val="1094128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066" y="2325004"/>
            <a:ext cx="11194868" cy="3208675"/>
          </a:xfrm>
        </p:spPr>
        <p:txBody>
          <a:bodyPr/>
          <a:lstStyle/>
          <a:p>
            <a:r>
              <a:rPr lang="en-US" sz="2400" b="1" dirty="0" smtClean="0">
                <a:solidFill>
                  <a:schemeClr val="tx1"/>
                </a:solidFill>
              </a:rPr>
              <a:t>Disposable Nitrile &amp; Vinyl Examination Gloves  </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1800" dirty="0" smtClean="0">
                <a:solidFill>
                  <a:schemeClr val="tx1"/>
                </a:solidFill>
              </a:rPr>
              <a:t>Nitrile</a:t>
            </a:r>
            <a:r>
              <a:rPr lang="en-US" sz="1800" dirty="0">
                <a:solidFill>
                  <a:schemeClr val="tx1"/>
                </a:solidFill>
              </a:rPr>
              <a:t/>
            </a:r>
            <a:br>
              <a:rPr lang="en-US" sz="1800" dirty="0">
                <a:solidFill>
                  <a:schemeClr val="tx1"/>
                </a:solidFill>
              </a:rPr>
            </a:br>
            <a:r>
              <a:rPr lang="en-US" sz="1800" dirty="0" smtClean="0">
                <a:solidFill>
                  <a:schemeClr val="tx1"/>
                </a:solidFill>
              </a:rPr>
              <a:t>* 	Latex free, Powder free, Non-sterile, single use</a:t>
            </a:r>
            <a:br>
              <a:rPr lang="en-US" sz="1800" dirty="0" smtClean="0">
                <a:solidFill>
                  <a:schemeClr val="tx1"/>
                </a:solidFill>
              </a:rPr>
            </a:br>
            <a:r>
              <a:rPr lang="en-US" sz="1800" dirty="0" smtClean="0">
                <a:solidFill>
                  <a:schemeClr val="tx1"/>
                </a:solidFill>
              </a:rPr>
              <a:t>* 	Standard length 9 inch</a:t>
            </a:r>
            <a:br>
              <a:rPr lang="en-US" sz="1800" dirty="0" smtClean="0">
                <a:solidFill>
                  <a:schemeClr val="tx1"/>
                </a:solidFill>
              </a:rPr>
            </a:br>
            <a:r>
              <a:rPr lang="en-US" sz="1800" dirty="0" smtClean="0">
                <a:solidFill>
                  <a:schemeClr val="tx1"/>
                </a:solidFill>
              </a:rPr>
              <a:t>*	Sizes : XS/S/M/L/XL</a:t>
            </a:r>
            <a:br>
              <a:rPr lang="en-US" sz="1800" dirty="0" smtClean="0">
                <a:solidFill>
                  <a:schemeClr val="tx1"/>
                </a:solidFill>
              </a:rPr>
            </a:br>
            <a:r>
              <a:rPr lang="en-US" sz="1800" dirty="0">
                <a:solidFill>
                  <a:schemeClr val="tx1"/>
                </a:solidFill>
              </a:rPr>
              <a:t/>
            </a:r>
            <a:br>
              <a:rPr lang="en-US" sz="1800" dirty="0">
                <a:solidFill>
                  <a:schemeClr val="tx1"/>
                </a:solidFill>
              </a:rPr>
            </a:br>
            <a:r>
              <a:rPr lang="en-US" sz="1800" dirty="0" smtClean="0">
                <a:solidFill>
                  <a:schemeClr val="tx1"/>
                </a:solidFill>
              </a:rPr>
              <a:t>Vinyl – disposable powder </a:t>
            </a:r>
            <a:r>
              <a:rPr lang="en-US" sz="1800" dirty="0" smtClean="0">
                <a:solidFill>
                  <a:schemeClr val="tx1"/>
                </a:solidFill>
              </a:rPr>
              <a:t>free/powdered</a:t>
            </a:r>
            <a:br>
              <a:rPr lang="en-US" sz="1800" dirty="0" smtClean="0">
                <a:solidFill>
                  <a:schemeClr val="tx1"/>
                </a:solidFill>
              </a:rPr>
            </a:br>
            <a:r>
              <a:rPr lang="en-US" sz="1800" dirty="0">
                <a:solidFill>
                  <a:schemeClr val="tx1"/>
                </a:solidFill>
              </a:rPr>
              <a:t/>
            </a:r>
            <a:br>
              <a:rPr lang="en-US" sz="1800" dirty="0">
                <a:solidFill>
                  <a:schemeClr val="tx1"/>
                </a:solidFill>
              </a:rPr>
            </a:br>
            <a:r>
              <a:rPr lang="en-US" sz="1800" dirty="0" smtClean="0">
                <a:solidFill>
                  <a:schemeClr val="tx1"/>
                </a:solidFill>
              </a:rPr>
              <a:t>Latex gloves </a:t>
            </a:r>
            <a:r>
              <a:rPr lang="en-US" sz="1800" dirty="0" smtClean="0">
                <a:solidFill>
                  <a:schemeClr val="tx1"/>
                </a:solidFill>
              </a:rPr>
              <a:t/>
            </a:r>
            <a:br>
              <a:rPr lang="en-US" sz="1800" dirty="0" smtClean="0">
                <a:solidFill>
                  <a:schemeClr val="tx1"/>
                </a:solidFill>
              </a:rPr>
            </a:br>
            <a:endParaRPr lang="en-US" sz="1800" dirty="0">
              <a:solidFill>
                <a:schemeClr val="tx1"/>
              </a:solidFill>
            </a:endParaRPr>
          </a:p>
        </p:txBody>
      </p:sp>
      <p:sp>
        <p:nvSpPr>
          <p:cNvPr id="5" name="TextBox 4"/>
          <p:cNvSpPr txBox="1"/>
          <p:nvPr/>
        </p:nvSpPr>
        <p:spPr>
          <a:xfrm>
            <a:off x="6317850" y="549374"/>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7" name="AutoShape 2" descr="Image result for IMAGES OF NITRILE GLOVES"/>
          <p:cNvSpPr>
            <a:spLocks noChangeAspect="1" noChangeArrowheads="1"/>
          </p:cNvSpPr>
          <p:nvPr/>
        </p:nvSpPr>
        <p:spPr bwMode="auto">
          <a:xfrm>
            <a:off x="6775444" y="4989692"/>
            <a:ext cx="1175973" cy="1175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095" y="3298932"/>
            <a:ext cx="2671551" cy="2063904"/>
          </a:xfrm>
          <a:prstGeom prst="rect">
            <a:avLst/>
          </a:prstGeom>
        </p:spPr>
      </p:pic>
      <p:sp>
        <p:nvSpPr>
          <p:cNvPr id="10" name="TextBox 9"/>
          <p:cNvSpPr txBox="1"/>
          <p:nvPr/>
        </p:nvSpPr>
        <p:spPr>
          <a:xfrm>
            <a:off x="372635" y="6289299"/>
            <a:ext cx="11289299" cy="369332"/>
          </a:xfrm>
          <a:prstGeom prst="rect">
            <a:avLst/>
          </a:prstGeom>
          <a:solidFill>
            <a:schemeClr val="tx2">
              <a:lumMod val="20000"/>
              <a:lumOff val="80000"/>
            </a:schemeClr>
          </a:solidFill>
        </p:spPr>
        <p:txBody>
          <a:bodyPr wrap="square" rtlCol="0">
            <a:spAutoFit/>
          </a:bodyPr>
          <a:lstStyle/>
          <a:p>
            <a:pPr algn="ctr"/>
            <a:r>
              <a:rPr lang="en-US" dirty="0" smtClean="0">
                <a:solidFill>
                  <a:schemeClr val="tx2">
                    <a:lumMod val="60000"/>
                    <a:lumOff val="40000"/>
                  </a:schemeClr>
                </a:solidFill>
              </a:rPr>
              <a:t>Standard : ISO 13485 :2016, FDA, CE,  EN455 &amp; EN 374</a:t>
            </a:r>
            <a:endParaRPr lang="en-US" dirty="0">
              <a:solidFill>
                <a:schemeClr val="tx2">
                  <a:lumMod val="60000"/>
                  <a:lumOff val="40000"/>
                </a:schemeClr>
              </a:solidFill>
            </a:endParaRPr>
          </a:p>
        </p:txBody>
      </p:sp>
      <p:sp>
        <p:nvSpPr>
          <p:cNvPr id="11" name="TextBox 10"/>
          <p:cNvSpPr txBox="1"/>
          <p:nvPr/>
        </p:nvSpPr>
        <p:spPr>
          <a:xfrm>
            <a:off x="6902447" y="5533680"/>
            <a:ext cx="4764746" cy="584775"/>
          </a:xfrm>
          <a:prstGeom prst="rect">
            <a:avLst/>
          </a:prstGeom>
          <a:solidFill>
            <a:srgbClr val="C00000"/>
          </a:solidFill>
        </p:spPr>
        <p:txBody>
          <a:bodyPr wrap="square" rtlCol="0">
            <a:spAutoFit/>
          </a:bodyPr>
          <a:lstStyle/>
          <a:p>
            <a:pPr algn="ctr"/>
            <a:r>
              <a:rPr lang="en-US" sz="1600" dirty="0" smtClean="0">
                <a:solidFill>
                  <a:schemeClr val="bg1"/>
                </a:solidFill>
              </a:rPr>
              <a:t>Please refer individual itemized specs sheet for more information on product &amp; pricing</a:t>
            </a:r>
            <a:endParaRPr lang="en-US" sz="16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2870" y="2424956"/>
            <a:ext cx="3009064" cy="2999481"/>
          </a:xfrm>
          <a:prstGeom prst="rect">
            <a:avLst/>
          </a:prstGeom>
        </p:spPr>
      </p:pic>
    </p:spTree>
    <p:extLst>
      <p:ext uri="{BB962C8B-B14F-4D97-AF65-F5344CB8AC3E}">
        <p14:creationId xmlns:p14="http://schemas.microsoft.com/office/powerpoint/2010/main" val="2004060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13662" y="530541"/>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5" name="Title 1"/>
          <p:cNvSpPr>
            <a:spLocks noGrp="1"/>
          </p:cNvSpPr>
          <p:nvPr>
            <p:ph type="title"/>
          </p:nvPr>
        </p:nvSpPr>
        <p:spPr>
          <a:xfrm>
            <a:off x="462046" y="2157557"/>
            <a:ext cx="11194868" cy="2452983"/>
          </a:xfrm>
        </p:spPr>
        <p:txBody>
          <a:bodyPr/>
          <a:lstStyle/>
          <a:p>
            <a:r>
              <a:rPr lang="en-US" sz="2400" b="1" dirty="0" smtClean="0">
                <a:solidFill>
                  <a:schemeClr val="tx1"/>
                </a:solidFill>
              </a:rPr>
              <a:t>Face shields </a:t>
            </a:r>
            <a:br>
              <a:rPr lang="en-US" sz="2400" b="1" dirty="0" smtClean="0">
                <a:solidFill>
                  <a:schemeClr val="tx1"/>
                </a:solidFill>
              </a:rPr>
            </a:b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Reusable</a:t>
            </a:r>
            <a:br>
              <a:rPr lang="en-US" sz="2400" b="1" dirty="0" smtClean="0">
                <a:solidFill>
                  <a:schemeClr val="tx1"/>
                </a:solidFill>
              </a:rPr>
            </a:br>
            <a:r>
              <a:rPr lang="en-US" sz="2400" dirty="0">
                <a:solidFill>
                  <a:schemeClr val="tx1"/>
                </a:solidFill>
              </a:rPr>
              <a:t/>
            </a:r>
            <a:br>
              <a:rPr lang="en-US" sz="2400" dirty="0">
                <a:solidFill>
                  <a:schemeClr val="tx1"/>
                </a:solidFill>
              </a:rPr>
            </a:br>
            <a:r>
              <a:rPr lang="en-US" sz="1800" dirty="0" smtClean="0">
                <a:solidFill>
                  <a:schemeClr val="tx1"/>
                </a:solidFill>
              </a:rPr>
              <a:t>* 	100% plastic</a:t>
            </a:r>
            <a:br>
              <a:rPr lang="en-US" sz="1800" dirty="0" smtClean="0">
                <a:solidFill>
                  <a:schemeClr val="tx1"/>
                </a:solidFill>
              </a:rPr>
            </a:br>
            <a:r>
              <a:rPr lang="en-US" sz="1800" dirty="0" smtClean="0">
                <a:solidFill>
                  <a:schemeClr val="tx1"/>
                </a:solidFill>
              </a:rPr>
              <a:t>* 	40 pieces in box</a:t>
            </a:r>
            <a:br>
              <a:rPr lang="en-US" sz="1800" dirty="0" smtClean="0">
                <a:solidFill>
                  <a:schemeClr val="tx1"/>
                </a:solidFill>
              </a:rPr>
            </a:br>
            <a:r>
              <a:rPr lang="en-US" sz="1800" dirty="0" smtClean="0">
                <a:solidFill>
                  <a:schemeClr val="tx1"/>
                </a:solidFill>
              </a:rPr>
              <a:t>* 	Reusable </a:t>
            </a:r>
            <a:endParaRPr lang="en-US" sz="180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7373" y="2365146"/>
            <a:ext cx="3701378" cy="30298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95" y="3426833"/>
            <a:ext cx="1945775" cy="19681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6556" y="2365146"/>
            <a:ext cx="2290358" cy="2634989"/>
          </a:xfrm>
          <a:prstGeom prst="rect">
            <a:avLst/>
          </a:prstGeom>
        </p:spPr>
      </p:pic>
      <p:sp>
        <p:nvSpPr>
          <p:cNvPr id="9" name="TextBox 8"/>
          <p:cNvSpPr txBox="1"/>
          <p:nvPr/>
        </p:nvSpPr>
        <p:spPr>
          <a:xfrm>
            <a:off x="6902447" y="5533680"/>
            <a:ext cx="4764746" cy="584775"/>
          </a:xfrm>
          <a:prstGeom prst="rect">
            <a:avLst/>
          </a:prstGeom>
          <a:solidFill>
            <a:srgbClr val="C00000"/>
          </a:solidFill>
        </p:spPr>
        <p:txBody>
          <a:bodyPr wrap="square" rtlCol="0">
            <a:spAutoFit/>
          </a:bodyPr>
          <a:lstStyle/>
          <a:p>
            <a:pPr algn="ctr"/>
            <a:r>
              <a:rPr lang="en-US" sz="1600" dirty="0" smtClean="0">
                <a:solidFill>
                  <a:schemeClr val="bg1"/>
                </a:solidFill>
              </a:rPr>
              <a:t>Please refer individual itemized specs sheet for more information on product &amp; pricing</a:t>
            </a:r>
            <a:endParaRPr lang="en-US" sz="1600" dirty="0">
              <a:solidFill>
                <a:schemeClr val="bg1"/>
              </a:solidFill>
            </a:endParaRPr>
          </a:p>
        </p:txBody>
      </p:sp>
    </p:spTree>
    <p:extLst>
      <p:ext uri="{BB962C8B-B14F-4D97-AF65-F5344CB8AC3E}">
        <p14:creationId xmlns:p14="http://schemas.microsoft.com/office/powerpoint/2010/main" val="776399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21099" y="532827"/>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6" name="TextBox 5"/>
          <p:cNvSpPr txBox="1"/>
          <p:nvPr/>
        </p:nvSpPr>
        <p:spPr>
          <a:xfrm>
            <a:off x="462626" y="2302639"/>
            <a:ext cx="11064240" cy="646331"/>
          </a:xfrm>
          <a:prstGeom prst="rect">
            <a:avLst/>
          </a:prstGeom>
          <a:noFill/>
        </p:spPr>
        <p:txBody>
          <a:bodyPr wrap="square" rtlCol="0">
            <a:spAutoFit/>
          </a:bodyPr>
          <a:lstStyle/>
          <a:p>
            <a:r>
              <a:rPr lang="en-US" b="1" dirty="0" smtClean="0"/>
              <a:t>FACE SHIELDS</a:t>
            </a:r>
          </a:p>
          <a:p>
            <a:pPr marL="285750" indent="-285750">
              <a:buFont typeface="Arial" panose="020B0604020202020204" pitchFamily="34" charset="0"/>
              <a:buChar char="•"/>
            </a:pPr>
            <a:r>
              <a:rPr lang="en-US" dirty="0" smtClean="0"/>
              <a:t>Disposable face shields</a:t>
            </a:r>
            <a:r>
              <a:rPr lang="en-US" dirty="0"/>
              <a:t> </a:t>
            </a:r>
            <a:r>
              <a:rPr lang="en-US" dirty="0" smtClean="0"/>
              <a:t>– </a:t>
            </a:r>
            <a:r>
              <a:rPr lang="en-US" dirty="0" err="1" smtClean="0"/>
              <a:t>Apet</a:t>
            </a:r>
            <a:r>
              <a:rPr lang="en-US" dirty="0" smtClean="0"/>
              <a:t> / Anti Fog</a:t>
            </a:r>
          </a:p>
        </p:txBody>
      </p:sp>
      <p:sp>
        <p:nvSpPr>
          <p:cNvPr id="7" name="Pentagon 6"/>
          <p:cNvSpPr/>
          <p:nvPr/>
        </p:nvSpPr>
        <p:spPr>
          <a:xfrm>
            <a:off x="462626" y="3278285"/>
            <a:ext cx="2294651" cy="475130"/>
          </a:xfrm>
          <a:prstGeom prst="homePlat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Face Shield</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2818702" y="3220035"/>
            <a:ext cx="3080715" cy="2255164"/>
          </a:xfrm>
          <a:prstGeom prst="rect">
            <a:avLst/>
          </a:prstGeom>
        </p:spPr>
      </p:pic>
      <p:sp>
        <p:nvSpPr>
          <p:cNvPr id="9" name="Pentagon 8"/>
          <p:cNvSpPr/>
          <p:nvPr/>
        </p:nvSpPr>
        <p:spPr>
          <a:xfrm>
            <a:off x="6043534" y="3077267"/>
            <a:ext cx="2409694" cy="475130"/>
          </a:xfrm>
          <a:prstGeom prst="homePlat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Adjustable Face Shield</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1074" y="2329813"/>
            <a:ext cx="3368836" cy="223645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626" y="3947110"/>
            <a:ext cx="2569703" cy="171374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8620" y="3744738"/>
            <a:ext cx="2399704" cy="1485207"/>
          </a:xfrm>
          <a:prstGeom prst="rect">
            <a:avLst/>
          </a:prstGeom>
        </p:spPr>
      </p:pic>
      <p:sp>
        <p:nvSpPr>
          <p:cNvPr id="15" name="Pentagon 14"/>
          <p:cNvSpPr/>
          <p:nvPr/>
        </p:nvSpPr>
        <p:spPr>
          <a:xfrm>
            <a:off x="3535880" y="5563112"/>
            <a:ext cx="2485490" cy="475130"/>
          </a:xfrm>
          <a:prstGeom prst="homePlat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Disposable Face Mask</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15"/>
          <p:cNvSpPr/>
          <p:nvPr/>
        </p:nvSpPr>
        <p:spPr>
          <a:xfrm>
            <a:off x="390965" y="6404104"/>
            <a:ext cx="11305138" cy="369332"/>
          </a:xfrm>
          <a:prstGeom prst="rect">
            <a:avLst/>
          </a:prstGeom>
          <a:solidFill>
            <a:schemeClr val="tx2">
              <a:lumMod val="20000"/>
              <a:lumOff val="80000"/>
            </a:schemeClr>
          </a:solidFill>
        </p:spPr>
        <p:txBody>
          <a:bodyPr wrap="square">
            <a:spAutoFit/>
          </a:bodyPr>
          <a:lstStyle/>
          <a:p>
            <a:pPr algn="ctr">
              <a:tabLst>
                <a:tab pos="2971800" algn="ctr"/>
                <a:tab pos="5943600" algn="r"/>
              </a:tabLst>
            </a:pPr>
            <a:r>
              <a:rPr lang="en-US" dirty="0">
                <a:solidFill>
                  <a:srgbClr val="222222"/>
                </a:solidFill>
                <a:latin typeface="Arial" panose="020B0604020202020204" pitchFamily="34" charset="0"/>
                <a:ea typeface="DengXian" panose="02010600030101010101" pitchFamily="2" charset="-122"/>
                <a:cs typeface="Times New Roman" panose="02020603050405020304" pitchFamily="18" charset="0"/>
              </a:rPr>
              <a:t>APET 0.3mm anti-fog and ANSI / FDA approved</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3" name="TextBox 12"/>
          <p:cNvSpPr txBox="1"/>
          <p:nvPr/>
        </p:nvSpPr>
        <p:spPr>
          <a:xfrm>
            <a:off x="6902447" y="5533680"/>
            <a:ext cx="4764746" cy="584775"/>
          </a:xfrm>
          <a:prstGeom prst="rect">
            <a:avLst/>
          </a:prstGeom>
          <a:solidFill>
            <a:srgbClr val="C00000"/>
          </a:solidFill>
        </p:spPr>
        <p:txBody>
          <a:bodyPr wrap="square" rtlCol="0">
            <a:spAutoFit/>
          </a:bodyPr>
          <a:lstStyle/>
          <a:p>
            <a:pPr algn="ctr"/>
            <a:r>
              <a:rPr lang="en-US" sz="1600" dirty="0" smtClean="0">
                <a:solidFill>
                  <a:schemeClr val="bg1"/>
                </a:solidFill>
              </a:rPr>
              <a:t>Please refer individual itemized specs sheet for more information on product &amp; pricing</a:t>
            </a:r>
            <a:endParaRPr lang="en-US" sz="1600" dirty="0">
              <a:solidFill>
                <a:schemeClr val="bg1"/>
              </a:solidFill>
            </a:endParaRPr>
          </a:p>
        </p:txBody>
      </p:sp>
    </p:spTree>
    <p:extLst>
      <p:ext uri="{BB962C8B-B14F-4D97-AF65-F5344CB8AC3E}">
        <p14:creationId xmlns:p14="http://schemas.microsoft.com/office/powerpoint/2010/main" val="92116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27268" y="526521"/>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5" name="TextBox 4"/>
          <p:cNvSpPr txBox="1"/>
          <p:nvPr/>
        </p:nvSpPr>
        <p:spPr>
          <a:xfrm>
            <a:off x="390236" y="2227367"/>
            <a:ext cx="11064240" cy="923330"/>
          </a:xfrm>
          <a:prstGeom prst="rect">
            <a:avLst/>
          </a:prstGeom>
          <a:noFill/>
        </p:spPr>
        <p:txBody>
          <a:bodyPr wrap="square" rtlCol="0">
            <a:spAutoFit/>
          </a:bodyPr>
          <a:lstStyle/>
          <a:p>
            <a:r>
              <a:rPr lang="en-US" b="1" dirty="0" smtClean="0"/>
              <a:t>PROTECTIVE GOGGLES </a:t>
            </a:r>
          </a:p>
          <a:p>
            <a:endParaRPr lang="en-US" b="1" dirty="0"/>
          </a:p>
          <a:p>
            <a:endParaRPr lang="en-US" dirty="0"/>
          </a:p>
        </p:txBody>
      </p:sp>
      <p:sp>
        <p:nvSpPr>
          <p:cNvPr id="6" name="Pentagon 5"/>
          <p:cNvSpPr/>
          <p:nvPr/>
        </p:nvSpPr>
        <p:spPr>
          <a:xfrm>
            <a:off x="491309" y="2969159"/>
            <a:ext cx="2294651" cy="475130"/>
          </a:xfrm>
          <a:prstGeom prst="homePlat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Protective Goggle</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5960" y="2721728"/>
            <a:ext cx="3633921" cy="242261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107" y="2998678"/>
            <a:ext cx="2803071" cy="186871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178" y="2293184"/>
            <a:ext cx="2739652" cy="182707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236" y="4120263"/>
            <a:ext cx="2526693" cy="1685056"/>
          </a:xfrm>
          <a:prstGeom prst="rect">
            <a:avLst/>
          </a:prstGeom>
        </p:spPr>
      </p:pic>
      <p:sp>
        <p:nvSpPr>
          <p:cNvPr id="12" name="Rectangle 11"/>
          <p:cNvSpPr/>
          <p:nvPr/>
        </p:nvSpPr>
        <p:spPr>
          <a:xfrm>
            <a:off x="390236" y="6281216"/>
            <a:ext cx="11305138" cy="369332"/>
          </a:xfrm>
          <a:prstGeom prst="rect">
            <a:avLst/>
          </a:prstGeom>
          <a:solidFill>
            <a:schemeClr val="tx2">
              <a:lumMod val="20000"/>
              <a:lumOff val="80000"/>
            </a:schemeClr>
          </a:solidFill>
        </p:spPr>
        <p:txBody>
          <a:bodyPr wrap="square">
            <a:spAutoFit/>
          </a:bodyPr>
          <a:lstStyle/>
          <a:p>
            <a:pPr algn="ctr">
              <a:tabLst>
                <a:tab pos="2971800" algn="ctr"/>
                <a:tab pos="5943600" algn="r"/>
              </a:tabLst>
            </a:pPr>
            <a:r>
              <a:rPr lang="en-US" dirty="0">
                <a:solidFill>
                  <a:srgbClr val="222222"/>
                </a:solidFill>
                <a:latin typeface="Arial" panose="020B0604020202020204" pitchFamily="34" charset="0"/>
                <a:ea typeface="DengXian" panose="02010600030101010101" pitchFamily="2" charset="-122"/>
                <a:cs typeface="Times New Roman" panose="02020603050405020304" pitchFamily="18" charset="0"/>
              </a:rPr>
              <a:t>APET 0.3mm anti-fog and ANSI / FDA approved</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3" name="TextBox 12"/>
          <p:cNvSpPr txBox="1"/>
          <p:nvPr/>
        </p:nvSpPr>
        <p:spPr>
          <a:xfrm>
            <a:off x="6902447" y="5533680"/>
            <a:ext cx="4764746" cy="584775"/>
          </a:xfrm>
          <a:prstGeom prst="rect">
            <a:avLst/>
          </a:prstGeom>
          <a:solidFill>
            <a:srgbClr val="C00000"/>
          </a:solidFill>
        </p:spPr>
        <p:txBody>
          <a:bodyPr wrap="square" rtlCol="0">
            <a:spAutoFit/>
          </a:bodyPr>
          <a:lstStyle/>
          <a:p>
            <a:pPr algn="ctr"/>
            <a:r>
              <a:rPr lang="en-US" sz="1600" dirty="0" smtClean="0">
                <a:solidFill>
                  <a:schemeClr val="bg1"/>
                </a:solidFill>
              </a:rPr>
              <a:t>Please refer individual itemized specs sheet for more information on product &amp; pricing</a:t>
            </a:r>
            <a:endParaRPr lang="en-US" sz="1600" dirty="0">
              <a:solidFill>
                <a:schemeClr val="bg1"/>
              </a:solidFill>
            </a:endParaRPr>
          </a:p>
        </p:txBody>
      </p:sp>
    </p:spTree>
    <p:extLst>
      <p:ext uri="{BB962C8B-B14F-4D97-AF65-F5344CB8AC3E}">
        <p14:creationId xmlns:p14="http://schemas.microsoft.com/office/powerpoint/2010/main" val="381848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0330" y="523186"/>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5" name="TextBox 4"/>
          <p:cNvSpPr txBox="1"/>
          <p:nvPr/>
        </p:nvSpPr>
        <p:spPr>
          <a:xfrm>
            <a:off x="471309" y="2447049"/>
            <a:ext cx="5521800" cy="923330"/>
          </a:xfrm>
          <a:prstGeom prst="rect">
            <a:avLst/>
          </a:prstGeom>
          <a:noFill/>
        </p:spPr>
        <p:txBody>
          <a:bodyPr wrap="square" rtlCol="0">
            <a:spAutoFit/>
          </a:bodyPr>
          <a:lstStyle/>
          <a:p>
            <a:r>
              <a:rPr lang="en-US" b="1" dirty="0" smtClean="0"/>
              <a:t>PROTECTIVE MOUTH COVER</a:t>
            </a:r>
          </a:p>
          <a:p>
            <a:endParaRPr lang="en-US" b="1"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2738" y="2563816"/>
            <a:ext cx="3858342" cy="24806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592" y="2516824"/>
            <a:ext cx="3790115" cy="25276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381" y="3182814"/>
            <a:ext cx="3509285" cy="2340348"/>
          </a:xfrm>
          <a:prstGeom prst="rect">
            <a:avLst/>
          </a:prstGeom>
        </p:spPr>
      </p:pic>
      <p:sp>
        <p:nvSpPr>
          <p:cNvPr id="9" name="Rectangle 8"/>
          <p:cNvSpPr/>
          <p:nvPr/>
        </p:nvSpPr>
        <p:spPr>
          <a:xfrm>
            <a:off x="390965" y="6376873"/>
            <a:ext cx="11305138" cy="369332"/>
          </a:xfrm>
          <a:prstGeom prst="rect">
            <a:avLst/>
          </a:prstGeom>
          <a:solidFill>
            <a:schemeClr val="tx2">
              <a:lumMod val="20000"/>
              <a:lumOff val="80000"/>
            </a:schemeClr>
          </a:solidFill>
        </p:spPr>
        <p:txBody>
          <a:bodyPr wrap="square">
            <a:spAutoFit/>
          </a:bodyPr>
          <a:lstStyle/>
          <a:p>
            <a:pPr algn="ctr">
              <a:tabLst>
                <a:tab pos="2971800" algn="ctr"/>
                <a:tab pos="5943600" algn="r"/>
              </a:tabLst>
            </a:pPr>
            <a:r>
              <a:rPr lang="en-US" dirty="0">
                <a:solidFill>
                  <a:srgbClr val="222222"/>
                </a:solidFill>
                <a:latin typeface="Arial" panose="020B0604020202020204" pitchFamily="34" charset="0"/>
                <a:ea typeface="DengXian" panose="02010600030101010101" pitchFamily="2" charset="-122"/>
                <a:cs typeface="Times New Roman" panose="02020603050405020304" pitchFamily="18" charset="0"/>
              </a:rPr>
              <a:t>APET 0.3mm anti-fog and ANSI / FDA approved</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0" name="TextBox 9"/>
          <p:cNvSpPr txBox="1"/>
          <p:nvPr/>
        </p:nvSpPr>
        <p:spPr>
          <a:xfrm>
            <a:off x="6902447" y="5533680"/>
            <a:ext cx="4764746" cy="584775"/>
          </a:xfrm>
          <a:prstGeom prst="rect">
            <a:avLst/>
          </a:prstGeom>
          <a:solidFill>
            <a:srgbClr val="C00000"/>
          </a:solidFill>
        </p:spPr>
        <p:txBody>
          <a:bodyPr wrap="square" rtlCol="0">
            <a:spAutoFit/>
          </a:bodyPr>
          <a:lstStyle/>
          <a:p>
            <a:pPr algn="ctr"/>
            <a:r>
              <a:rPr lang="en-US" sz="1600" dirty="0" smtClean="0">
                <a:solidFill>
                  <a:schemeClr val="bg1"/>
                </a:solidFill>
              </a:rPr>
              <a:t>Please refer individual itemized specs sheet for more information on product &amp; pricing</a:t>
            </a:r>
            <a:endParaRPr lang="en-US" sz="1600" dirty="0">
              <a:solidFill>
                <a:schemeClr val="bg1"/>
              </a:solidFill>
            </a:endParaRPr>
          </a:p>
        </p:txBody>
      </p:sp>
    </p:spTree>
    <p:extLst>
      <p:ext uri="{BB962C8B-B14F-4D97-AF65-F5344CB8AC3E}">
        <p14:creationId xmlns:p14="http://schemas.microsoft.com/office/powerpoint/2010/main" val="27112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21099" y="532827"/>
            <a:ext cx="4049486" cy="615553"/>
          </a:xfrm>
          <a:prstGeom prst="rect">
            <a:avLst/>
          </a:prstGeom>
          <a:solidFill>
            <a:schemeClr val="bg1"/>
          </a:solidFill>
        </p:spPr>
        <p:txBody>
          <a:bodyPr wrap="square" rtlCol="0">
            <a:spAutoFit/>
          </a:bodyPr>
          <a:lstStyle/>
          <a:p>
            <a:r>
              <a:rPr lang="en-US" sz="2000" dirty="0" smtClean="0">
                <a:solidFill>
                  <a:srgbClr val="7F111B"/>
                </a:solidFill>
                <a:latin typeface="Bodoni MT Black" panose="02070A03080606020203" pitchFamily="18" charset="0"/>
              </a:rPr>
              <a:t>SUPPORT20</a:t>
            </a:r>
          </a:p>
          <a:p>
            <a:r>
              <a:rPr lang="en-US" sz="1100" dirty="0"/>
              <a:t> </a:t>
            </a:r>
            <a:r>
              <a:rPr lang="en-US" sz="1100" dirty="0" smtClean="0"/>
              <a:t>                                                      </a:t>
            </a:r>
            <a:r>
              <a:rPr lang="en-US" sz="1400" i="1" dirty="0" smtClean="0">
                <a:latin typeface="Brush Script MT" panose="03060802040406070304" pitchFamily="66" charset="0"/>
              </a:rPr>
              <a:t>By Marguerite Aluwihare </a:t>
            </a:r>
            <a:endParaRPr lang="en-US" sz="1100" i="1" dirty="0">
              <a:latin typeface="Brush Script MT" panose="03060802040406070304" pitchFamily="66" charset="0"/>
            </a:endParaRPr>
          </a:p>
        </p:txBody>
      </p:sp>
      <p:sp>
        <p:nvSpPr>
          <p:cNvPr id="5" name="Title 1"/>
          <p:cNvSpPr>
            <a:spLocks noGrp="1"/>
          </p:cNvSpPr>
          <p:nvPr>
            <p:ph type="title"/>
          </p:nvPr>
        </p:nvSpPr>
        <p:spPr>
          <a:xfrm>
            <a:off x="501235" y="2303096"/>
            <a:ext cx="11194868" cy="1459008"/>
          </a:xfrm>
        </p:spPr>
        <p:txBody>
          <a:bodyPr/>
          <a:lstStyle/>
          <a:p>
            <a:r>
              <a:rPr lang="en-US" sz="2400" b="1" dirty="0" smtClean="0">
                <a:solidFill>
                  <a:schemeClr val="tx1"/>
                </a:solidFill>
              </a:rPr>
              <a:t>Bouffant caps in PE – Crimped </a:t>
            </a:r>
            <a:r>
              <a:rPr lang="en-US" sz="2400" b="1" dirty="0" err="1" smtClean="0">
                <a:solidFill>
                  <a:schemeClr val="tx1"/>
                </a:solidFill>
              </a:rPr>
              <a:t>Medicap</a:t>
            </a:r>
            <a:r>
              <a:rPr lang="en-US" sz="2400" b="1" dirty="0" smtClean="0">
                <a:solidFill>
                  <a:schemeClr val="tx1"/>
                </a:solidFill>
              </a:rPr>
              <a:t> in White or blue</a:t>
            </a:r>
            <a:br>
              <a:rPr lang="en-US" sz="2400" b="1" dirty="0" smtClean="0">
                <a:solidFill>
                  <a:schemeClr val="tx1"/>
                </a:solidFill>
              </a:rPr>
            </a:br>
            <a:r>
              <a:rPr lang="en-US" sz="1800" dirty="0" smtClean="0">
                <a:solidFill>
                  <a:schemeClr val="tx1"/>
                </a:solidFill>
              </a:rPr>
              <a:t>* 	21 inch</a:t>
            </a:r>
            <a:br>
              <a:rPr lang="en-US" sz="1800" dirty="0" smtClean="0">
                <a:solidFill>
                  <a:schemeClr val="tx1"/>
                </a:solidFill>
              </a:rPr>
            </a:br>
            <a:r>
              <a:rPr lang="en-US" sz="1800" dirty="0" smtClean="0">
                <a:solidFill>
                  <a:schemeClr val="tx1"/>
                </a:solidFill>
              </a:rPr>
              <a:t>* 	15+- 1gsm Polypropylene</a:t>
            </a:r>
            <a:br>
              <a:rPr lang="en-US" sz="1800" dirty="0" smtClean="0">
                <a:solidFill>
                  <a:schemeClr val="tx1"/>
                </a:solidFill>
              </a:rPr>
            </a:br>
            <a:r>
              <a:rPr lang="en-US" sz="1800" dirty="0" smtClean="0">
                <a:solidFill>
                  <a:schemeClr val="tx1"/>
                </a:solidFill>
              </a:rPr>
              <a:t>* 	I layer</a:t>
            </a:r>
            <a:br>
              <a:rPr lang="en-US" sz="1800" dirty="0" smtClean="0">
                <a:solidFill>
                  <a:schemeClr val="tx1"/>
                </a:solidFill>
              </a:rPr>
            </a:br>
            <a:r>
              <a:rPr lang="en-US" sz="1800" dirty="0" smtClean="0">
                <a:solidFill>
                  <a:schemeClr val="tx1"/>
                </a:solidFill>
              </a:rPr>
              <a:t>* 	Hand made or machine made</a:t>
            </a:r>
            <a:endParaRPr lang="en-US" sz="1800" dirty="0">
              <a:solidFill>
                <a:schemeClr val="tx1"/>
              </a:solidFill>
            </a:endParaRPr>
          </a:p>
        </p:txBody>
      </p:sp>
      <p:sp>
        <p:nvSpPr>
          <p:cNvPr id="6" name="TextBox 5"/>
          <p:cNvSpPr txBox="1"/>
          <p:nvPr/>
        </p:nvSpPr>
        <p:spPr>
          <a:xfrm>
            <a:off x="6902447" y="5638184"/>
            <a:ext cx="4764746" cy="584775"/>
          </a:xfrm>
          <a:prstGeom prst="rect">
            <a:avLst/>
          </a:prstGeom>
          <a:solidFill>
            <a:srgbClr val="C00000"/>
          </a:solidFill>
        </p:spPr>
        <p:txBody>
          <a:bodyPr wrap="square" rtlCol="0">
            <a:spAutoFit/>
          </a:bodyPr>
          <a:lstStyle/>
          <a:p>
            <a:pPr algn="ctr"/>
            <a:r>
              <a:rPr lang="en-US" sz="1600" dirty="0" smtClean="0">
                <a:solidFill>
                  <a:schemeClr val="bg1"/>
                </a:solidFill>
              </a:rPr>
              <a:t>Please refer individual itemized specs sheet for more information on product &amp; pricing</a:t>
            </a:r>
            <a:endParaRPr lang="en-US" sz="1600" dirty="0">
              <a:solidFill>
                <a:schemeClr val="bg1"/>
              </a:solidFill>
            </a:endParaRPr>
          </a:p>
        </p:txBody>
      </p:sp>
      <p:sp>
        <p:nvSpPr>
          <p:cNvPr id="7" name="Rectangle 6"/>
          <p:cNvSpPr/>
          <p:nvPr/>
        </p:nvSpPr>
        <p:spPr>
          <a:xfrm>
            <a:off x="390965" y="6376873"/>
            <a:ext cx="11305138" cy="369332"/>
          </a:xfrm>
          <a:prstGeom prst="rect">
            <a:avLst/>
          </a:prstGeom>
          <a:solidFill>
            <a:schemeClr val="tx2">
              <a:lumMod val="20000"/>
              <a:lumOff val="80000"/>
            </a:schemeClr>
          </a:solidFill>
        </p:spPr>
        <p:txBody>
          <a:bodyPr wrap="square">
            <a:spAutoFit/>
          </a:bodyPr>
          <a:lstStyle/>
          <a:p>
            <a:pPr algn="ctr">
              <a:tabLst>
                <a:tab pos="2971800" algn="ctr"/>
                <a:tab pos="5943600" algn="r"/>
              </a:tabLst>
            </a:pPr>
            <a:r>
              <a:rPr lang="en-US" dirty="0" smtClean="0">
                <a:latin typeface="Calibri" panose="020F0502020204030204" pitchFamily="34" charset="0"/>
                <a:ea typeface="DengXian" panose="02010600030101010101" pitchFamily="2" charset="-122"/>
                <a:cs typeface="Times New Roman" panose="02020603050405020304" pitchFamily="18" charset="0"/>
              </a:rPr>
              <a:t>ISO 13485</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703558AA-26BC-4239-BA00-9D064FDD3561}"/>
              </a:ext>
            </a:extLst>
          </p:cNvPr>
          <p:cNvPicPr>
            <a:picLocks noChangeAspect="1"/>
          </p:cNvPicPr>
          <p:nvPr/>
        </p:nvPicPr>
        <p:blipFill>
          <a:blip r:embed="rId2"/>
          <a:stretch>
            <a:fillRect/>
          </a:stretch>
        </p:blipFill>
        <p:spPr>
          <a:xfrm>
            <a:off x="6902447" y="3205312"/>
            <a:ext cx="3728296" cy="230543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454" y="4016976"/>
            <a:ext cx="2105024" cy="210502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9934" y="4166316"/>
            <a:ext cx="2133600" cy="2133600"/>
          </a:xfrm>
          <a:prstGeom prst="rect">
            <a:avLst/>
          </a:prstGeom>
        </p:spPr>
      </p:pic>
    </p:spTree>
    <p:extLst>
      <p:ext uri="{BB962C8B-B14F-4D97-AF65-F5344CB8AC3E}">
        <p14:creationId xmlns:p14="http://schemas.microsoft.com/office/powerpoint/2010/main" val="1138408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864</TotalTime>
  <Words>706</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 Unicode MS</vt:lpstr>
      <vt:lpstr>DengXian</vt:lpstr>
      <vt:lpstr>Roboto</vt:lpstr>
      <vt:lpstr>Arial</vt:lpstr>
      <vt:lpstr>Bodoni MT Black</vt:lpstr>
      <vt:lpstr>Brush Script MT</vt:lpstr>
      <vt:lpstr>Calibri</vt:lpstr>
      <vt:lpstr>Century Gothic</vt:lpstr>
      <vt:lpstr>Times New Roman</vt:lpstr>
      <vt:lpstr>Wingdings 3</vt:lpstr>
      <vt:lpstr>Ion Boardroom</vt:lpstr>
      <vt:lpstr>PowerPoint Presentation</vt:lpstr>
      <vt:lpstr>Face Masks  *  3 layer /4 layer non-sterile face masks, 95%, 98%, 99% Bacterial filtration efficacy &amp; PFE *  3 layer/4 layer sterile medical masks @ 99% BFE, PFE * Non woven fabric masks *  N 95 mask – 3 layer/4 layer (KN95) *  3 layer/4 layer medical masks for kids *  3 layer/4 layer surgical masks sterile with long ear lines </vt:lpstr>
      <vt:lpstr>Surgical gowns, Isolation gowns &amp; Protective suits PP – non woven fabric, disposable &amp; bio degradable, Anti static &amp; non linting, dust proof, antibacterial and water proof * Colours – Blue / White * Material – 35 gsm to 60 gsm PP fabric  * SMS : Spun bound/melt blown/spun bound , PPPE: Polyester, Polypropylene  with quoting  * SIZES : M/L/XL/XXL * AAMI Level 1,2,3  * AATCC TM127-2018:&gt;20cm H20 * AATCC TM42-2017ePB70AMI L2  Also available in PE, disposable Aprons &amp; gowns</vt:lpstr>
      <vt:lpstr>Disposable Nitrile &amp; Vinyl Examination Gloves    Nitrile *  Latex free, Powder free, Non-sterile, single use *  Standard length 9 inch * Sizes : XS/S/M/L/XL  Vinyl – disposable powder free/powdered  Latex gloves  </vt:lpstr>
      <vt:lpstr>Face shields   Reusable  *  100% plastic *  40 pieces in box *  Reusable </vt:lpstr>
      <vt:lpstr>PowerPoint Presentation</vt:lpstr>
      <vt:lpstr>PowerPoint Presentation</vt:lpstr>
      <vt:lpstr>PowerPoint Presentation</vt:lpstr>
      <vt:lpstr>Bouffant caps in PE – Crimped Medicap in White or blue *  21 inch *  15+- 1gsm Polypropylene *  I layer *  Hand made or machine made</vt:lpstr>
      <vt:lpstr>Shoe covers &amp; boot covers In PP (Polypropylene – biodegradable) and CPE *  Size 17 x 41 cm (US Size 46) &amp; 15 x 38 cm  *  Available in PP blue spun bound in 30 gsm &amp; CPE *  I layer –  *  Machine made to the highest standards </vt:lpstr>
      <vt:lpstr> Beard covers In PP (Polypropylene – biodegradable)  * 53 cm with one loop or two loops / free size white *  1 layer * Spun bound 12 +- 1 gsm *  Machine made to the highest standards </vt:lpstr>
      <vt:lpstr> Prices, Terms &amp; conditions  * Minimum order quantities apply – refer specs sheets.   For orders below MOQ – on stock availability, orders will be processed at quickest lead times, prices  negotiated and all incoterms discussed with buyer/supplier and terms agreed upon.  * Shipping – by Courier/air or sea freight. If own freight forwarder unavailable, we will use ours and quote net          rates obtained from shipping agent.  *  Prices are FOB (Vietnam), shipping/freight charges will be obtained based on order/time limitations and   shipping can be handled on behalf of client * 30% payment in advance on order (Purchase order), balance 70% on dispatch with freight confirmation or  LC based on order value * All certifications and approvals obtained and will be provided on request, check specs sheets  </vt:lpstr>
      <vt:lpstr> Prices – FOB (Vietnam)  Please refer individual specification sheet for pricing, packaging info, product information  Masks   Surgical, Isolation gowns and Protective suits     Nitrile gloves &amp; Vinyl Gloves Face Shields, Protective goggles and Mouth covers Bouffant caps, shoe covers &amp; beard covers   Shipping/freight charges, handling and clearing not included. Any import taxes, GST applicable receiving country not included.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58</cp:revision>
  <dcterms:created xsi:type="dcterms:W3CDTF">2020-08-21T09:33:43Z</dcterms:created>
  <dcterms:modified xsi:type="dcterms:W3CDTF">2020-11-24T01:37:21Z</dcterms:modified>
</cp:coreProperties>
</file>